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7" r:id="rId31"/>
    <p:sldId id="301" r:id="rId32"/>
    <p:sldId id="288" r:id="rId33"/>
    <p:sldId id="289" r:id="rId34"/>
    <p:sldId id="299" r:id="rId35"/>
    <p:sldId id="297" r:id="rId36"/>
    <p:sldId id="298" r:id="rId37"/>
    <p:sldId id="290" r:id="rId38"/>
    <p:sldId id="291" r:id="rId3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A8985-B978-4A06-801B-1326C1AC5C7D}" v="2" dt="2025-10-23T19:48:51.332"/>
    <p1510:client id="{522AA3E1-B67A-A2E8-6A10-A0785572CB1E}" v="62" dt="2025-10-22T20:12:59.816"/>
    <p1510:client id="{A5F93835-A8B5-4896-5C3A-4958F4DF7D69}" v="114" dt="2025-10-22T21:08:30.40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CF84E-DB89-4550-99F1-FA2827BA0F36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93FB1-6110-4747-8D1C-5107798AC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6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is the funnel or how the district and schools are developing their strategic plan.  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At the end result of the strategic plan process is to create focus areas and objectives.  For every objective there should be a key performance indicator (KPI) that measures it.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is our focus as a GO-Team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2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What we're going to be reviewing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is a slide for us to look at, what do we see, what do we wonder.  Does it look it we are on-track with meeting the KPI's.  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Is there anything from here that we should use to inform our goals for 2025-2030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3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Here is where we would talk about updates to the </a:t>
            </a:r>
            <a:r>
              <a:rPr lang="en-US" err="1">
                <a:latin typeface="Calibri"/>
                <a:ea typeface="Calibri"/>
                <a:cs typeface="Calibri"/>
              </a:rPr>
              <a:t>exisitng</a:t>
            </a:r>
            <a:r>
              <a:rPr lang="en-US">
                <a:latin typeface="Calibri"/>
                <a:ea typeface="Calibri"/>
                <a:cs typeface="Calibri"/>
              </a:rPr>
              <a:t> school mission and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55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We need to talk through what the percentages would be for the 2030 goal?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0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We'll use this slide if there are </a:t>
            </a:r>
            <a:r>
              <a:rPr lang="en-US" err="1">
                <a:latin typeface="Calibri"/>
                <a:ea typeface="Calibri"/>
                <a:cs typeface="Calibri"/>
              </a:rPr>
              <a:t>additiional</a:t>
            </a:r>
            <a:r>
              <a:rPr lang="en-US">
                <a:latin typeface="Calibri"/>
                <a:ea typeface="Calibri"/>
                <a:cs typeface="Calibri"/>
              </a:rPr>
              <a:t> goals the team wants to consider.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53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is just a fluff slide, to make the presentation look nice.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93FB1-6110-4747-8D1C-5107798AC0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264331"/>
            <a:ext cx="12192000" cy="3594100"/>
          </a:xfrm>
          <a:custGeom>
            <a:avLst/>
            <a:gdLst/>
            <a:ahLst/>
            <a:cxnLst/>
            <a:rect l="l" t="t" r="r" b="b"/>
            <a:pathLst>
              <a:path w="12192000" h="3594100">
                <a:moveTo>
                  <a:pt x="12192000" y="0"/>
                </a:moveTo>
                <a:lnTo>
                  <a:pt x="0" y="0"/>
                </a:lnTo>
                <a:lnTo>
                  <a:pt x="0" y="3593668"/>
                </a:lnTo>
                <a:lnTo>
                  <a:pt x="12192000" y="3593668"/>
                </a:lnTo>
                <a:lnTo>
                  <a:pt x="121920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0"/>
            <a:ext cx="12192000" cy="3264535"/>
          </a:xfrm>
          <a:custGeom>
            <a:avLst/>
            <a:gdLst/>
            <a:ahLst/>
            <a:cxnLst/>
            <a:rect l="l" t="t" r="r" b="b"/>
            <a:pathLst>
              <a:path w="12192000" h="3264535">
                <a:moveTo>
                  <a:pt x="12191873" y="0"/>
                </a:moveTo>
                <a:lnTo>
                  <a:pt x="0" y="0"/>
                </a:lnTo>
                <a:lnTo>
                  <a:pt x="0" y="3264306"/>
                </a:lnTo>
                <a:lnTo>
                  <a:pt x="12191873" y="3264306"/>
                </a:lnTo>
                <a:lnTo>
                  <a:pt x="12191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27" y="3523"/>
            <a:ext cx="754671" cy="67806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8901" y="650047"/>
            <a:ext cx="9964420" cy="17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D703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45405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D703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D703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D703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9960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67238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7664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" y="-3"/>
            <a:ext cx="12182856" cy="685800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605151" y="3557206"/>
            <a:ext cx="9570085" cy="3016250"/>
          </a:xfrm>
          <a:custGeom>
            <a:avLst/>
            <a:gdLst/>
            <a:ahLst/>
            <a:cxnLst/>
            <a:rect l="l" t="t" r="r" b="b"/>
            <a:pathLst>
              <a:path w="9570085" h="3016250">
                <a:moveTo>
                  <a:pt x="9569577" y="0"/>
                </a:moveTo>
                <a:lnTo>
                  <a:pt x="0" y="0"/>
                </a:lnTo>
                <a:lnTo>
                  <a:pt x="0" y="3016123"/>
                </a:lnTo>
                <a:lnTo>
                  <a:pt x="9569577" y="3016123"/>
                </a:lnTo>
                <a:lnTo>
                  <a:pt x="9569577" y="0"/>
                </a:lnTo>
                <a:close/>
              </a:path>
            </a:pathLst>
          </a:custGeom>
          <a:solidFill>
            <a:srgbClr val="E8E8E8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605151" y="3557206"/>
            <a:ext cx="9570085" cy="3016250"/>
          </a:xfrm>
          <a:custGeom>
            <a:avLst/>
            <a:gdLst/>
            <a:ahLst/>
            <a:cxnLst/>
            <a:rect l="l" t="t" r="r" b="b"/>
            <a:pathLst>
              <a:path w="9570085" h="3016250">
                <a:moveTo>
                  <a:pt x="0" y="3016123"/>
                </a:moveTo>
                <a:lnTo>
                  <a:pt x="9569577" y="3016123"/>
                </a:lnTo>
                <a:lnTo>
                  <a:pt x="9569577" y="0"/>
                </a:lnTo>
                <a:lnTo>
                  <a:pt x="0" y="0"/>
                </a:lnTo>
                <a:lnTo>
                  <a:pt x="0" y="3016123"/>
                </a:lnTo>
                <a:close/>
              </a:path>
            </a:pathLst>
          </a:custGeom>
          <a:ln w="19049">
            <a:solidFill>
              <a:srgbClr val="042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73758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245" y="-447"/>
            <a:ext cx="11841508" cy="13943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D703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2029" y="1674367"/>
            <a:ext cx="6492875" cy="2128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wip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416" y="42798"/>
            <a:ext cx="6902450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65174" y="1179309"/>
            <a:ext cx="6887845" cy="152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56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wip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7.jp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hyperlink" Target="https://www.atlantapublicschools.us/cms/lib/GA01000924/Centricity/Domain/18889/APS_TaskForce3_08052025.pdf" TargetMode="External"/><Relationship Id="rId2" Type="http://schemas.openxmlformats.org/officeDocument/2006/relationships/image" Target="../media/image35.png"/><Relationship Id="rId16" Type="http://schemas.openxmlformats.org/officeDocument/2006/relationships/hyperlink" Target="https://www.atlantapublicschools.us/cms/lib/GA01000924/Centricity/Domain/18889/APS_TaskForce1_05082025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01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752"/>
                  </a:lnTo>
                  <a:lnTo>
                    <a:pt x="11316144" y="586752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90961" y="5807075"/>
              <a:ext cx="564767" cy="9143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780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9050">
            <a:solidFill>
              <a:srgbClr val="5A00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7179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1500">
                <a:solidFill>
                  <a:srgbClr val="D7031C"/>
                </a:solidFill>
                <a:latin typeface="Georgia"/>
                <a:cs typeface="Georgia"/>
              </a:rPr>
              <a:t>GO</a:t>
            </a:r>
            <a:r>
              <a:rPr sz="11500" spc="-170">
                <a:solidFill>
                  <a:srgbClr val="D7031C"/>
                </a:solidFill>
                <a:latin typeface="Georgia"/>
                <a:cs typeface="Georgia"/>
              </a:rPr>
              <a:t> </a:t>
            </a:r>
            <a:r>
              <a:rPr sz="11500" spc="-20">
                <a:solidFill>
                  <a:srgbClr val="D7031C"/>
                </a:solidFill>
                <a:latin typeface="Georgia"/>
                <a:cs typeface="Georgia"/>
              </a:rPr>
              <a:t>Team</a:t>
            </a:r>
            <a:endParaRPr sz="115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9430" y="3887089"/>
            <a:ext cx="8580120" cy="101600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91440">
              <a:lnSpc>
                <a:spcPts val="4800"/>
              </a:lnSpc>
              <a:spcBef>
                <a:spcPts val="235"/>
              </a:spcBef>
            </a:pPr>
            <a:r>
              <a:rPr sz="4000">
                <a:solidFill>
                  <a:srgbClr val="F5F5F5"/>
                </a:solidFill>
                <a:latin typeface="Georgia"/>
                <a:cs typeface="Georgia"/>
              </a:rPr>
              <a:t>Business</a:t>
            </a:r>
            <a:r>
              <a:rPr sz="4000" spc="-15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4000">
                <a:solidFill>
                  <a:srgbClr val="F5F5F5"/>
                </a:solidFill>
                <a:latin typeface="Georgia"/>
                <a:cs typeface="Georgia"/>
              </a:rPr>
              <a:t>Meeting</a:t>
            </a:r>
            <a:r>
              <a:rPr sz="4000" spc="-12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4000" spc="-25">
                <a:solidFill>
                  <a:srgbClr val="F5F5F5"/>
                </a:solidFill>
                <a:latin typeface="Georgia"/>
                <a:cs typeface="Georgia"/>
              </a:rPr>
              <a:t>#2</a:t>
            </a:r>
            <a:endParaRPr sz="4000">
              <a:latin typeface="Georgia"/>
              <a:cs typeface="Georgia"/>
            </a:endParaRPr>
          </a:p>
          <a:p>
            <a:pPr marL="91440">
              <a:lnSpc>
                <a:spcPts val="2400"/>
              </a:lnSpc>
            </a:pPr>
            <a:r>
              <a:rPr sz="2000">
                <a:solidFill>
                  <a:srgbClr val="F5F5F5"/>
                </a:solidFill>
                <a:latin typeface="Calibri"/>
                <a:cs typeface="Calibri"/>
              </a:rPr>
              <a:t>Where</a:t>
            </a:r>
            <a:r>
              <a:rPr sz="2000" spc="-60">
                <a:solidFill>
                  <a:srgbClr val="F5F5F5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F5F5F5"/>
                </a:solidFill>
                <a:latin typeface="Calibri"/>
                <a:cs typeface="Calibri"/>
              </a:rPr>
              <a:t>we</a:t>
            </a:r>
            <a:r>
              <a:rPr sz="2000" spc="-60">
                <a:solidFill>
                  <a:srgbClr val="F5F5F5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F5F5F5"/>
                </a:solidFill>
                <a:latin typeface="Calibri"/>
                <a:cs typeface="Calibri"/>
              </a:rPr>
              <a:t>are</a:t>
            </a:r>
            <a:r>
              <a:rPr sz="2000" spc="-50">
                <a:solidFill>
                  <a:srgbClr val="F5F5F5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F5F5F5"/>
                </a:solidFill>
                <a:latin typeface="Calibri"/>
                <a:cs typeface="Calibri"/>
              </a:rPr>
              <a:t>–</a:t>
            </a:r>
            <a:r>
              <a:rPr sz="2000" spc="-50">
                <a:solidFill>
                  <a:srgbClr val="F5F5F5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F5F5F5"/>
                </a:solidFill>
                <a:latin typeface="Calibri"/>
                <a:cs typeface="Calibri"/>
              </a:rPr>
              <a:t>Where</a:t>
            </a:r>
            <a:r>
              <a:rPr sz="2000" spc="-55">
                <a:solidFill>
                  <a:srgbClr val="F5F5F5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rgbClr val="F5F5F5"/>
                </a:solidFill>
                <a:latin typeface="Calibri"/>
                <a:cs typeface="Calibri"/>
              </a:rPr>
              <a:t>we’re</a:t>
            </a:r>
            <a:r>
              <a:rPr sz="2000" spc="-60">
                <a:solidFill>
                  <a:srgbClr val="F5F5F5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rgbClr val="F5F5F5"/>
                </a:solidFill>
                <a:latin typeface="Calibri"/>
                <a:cs typeface="Calibri"/>
              </a:rPr>
              <a:t>going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46682" y="6341722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5F5F5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54753" y="6013083"/>
            <a:ext cx="1282141" cy="5979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18163" y="5603035"/>
            <a:ext cx="725805" cy="1196975"/>
            <a:chOff x="11418163" y="5603035"/>
            <a:chExt cx="725805" cy="1196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9674" y="5609262"/>
              <a:ext cx="723899" cy="11906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017872" y="6357260"/>
            <a:ext cx="170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75">
                <a:solidFill>
                  <a:srgbClr val="FFFFFF"/>
                </a:solidFill>
                <a:latin typeface="Lucida Sans Unicode"/>
                <a:cs typeface="Lucida Sans Unicode"/>
              </a:rPr>
              <a:t>10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1124" y="69580"/>
            <a:ext cx="63322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>
                <a:solidFill>
                  <a:srgbClr val="000000"/>
                </a:solidFill>
                <a:latin typeface="Arial"/>
                <a:cs typeface="Arial"/>
              </a:rPr>
              <a:t>Goals</a:t>
            </a:r>
            <a:r>
              <a:rPr sz="2700" spc="-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5D5D5D"/>
                </a:solidFill>
                <a:latin typeface="Arial"/>
                <a:cs typeface="Arial"/>
              </a:rPr>
              <a:t>and</a:t>
            </a:r>
            <a:r>
              <a:rPr sz="2700" spc="-3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C00000"/>
                </a:solidFill>
                <a:latin typeface="Arial"/>
                <a:cs typeface="Arial"/>
              </a:rPr>
              <a:t>Key</a:t>
            </a:r>
            <a:r>
              <a:rPr sz="2700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C00000"/>
                </a:solidFill>
                <a:latin typeface="Arial"/>
                <a:cs typeface="Arial"/>
              </a:rPr>
              <a:t>Performance</a:t>
            </a:r>
            <a:r>
              <a:rPr sz="2700" spc="-4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700" spc="-10">
                <a:solidFill>
                  <a:srgbClr val="C00000"/>
                </a:solidFill>
                <a:latin typeface="Arial"/>
                <a:cs typeface="Arial"/>
              </a:rPr>
              <a:t>Indicators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2913" y="601078"/>
            <a:ext cx="4755515" cy="6120765"/>
            <a:chOff x="392913" y="601078"/>
            <a:chExt cx="4755515" cy="61207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4736" y="601078"/>
              <a:ext cx="4213498" cy="61203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2913" y="3620145"/>
              <a:ext cx="982694" cy="123538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492600" y="1132091"/>
            <a:ext cx="4128135" cy="66865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470"/>
              </a:spcBef>
            </a:pPr>
            <a:r>
              <a:rPr sz="1600">
                <a:latin typeface="Calibri"/>
                <a:cs typeface="Calibri"/>
              </a:rPr>
              <a:t>By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2030,</a:t>
            </a:r>
            <a:r>
              <a:rPr sz="1600" spc="3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we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will</a:t>
            </a:r>
            <a:r>
              <a:rPr sz="1600" spc="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increase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the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percentage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of</a:t>
            </a:r>
            <a:r>
              <a:rPr sz="1600" spc="30">
                <a:latin typeface="Calibri"/>
                <a:cs typeface="Calibri"/>
              </a:rPr>
              <a:t> </a:t>
            </a:r>
            <a:r>
              <a:rPr sz="1600" spc="-25">
                <a:latin typeface="Calibri"/>
                <a:cs typeface="Calibri"/>
              </a:rPr>
              <a:t>3rd </a:t>
            </a:r>
            <a:r>
              <a:rPr sz="1600">
                <a:latin typeface="Calibri"/>
                <a:cs typeface="Calibri"/>
              </a:rPr>
              <a:t>grade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students</a:t>
            </a:r>
            <a:r>
              <a:rPr sz="1600" spc="4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scoring</a:t>
            </a:r>
            <a:r>
              <a:rPr sz="1600" spc="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proficient</a:t>
            </a:r>
            <a:r>
              <a:rPr sz="1600" spc="6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or</a:t>
            </a:r>
            <a:r>
              <a:rPr sz="1600" spc="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above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in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 spc="-25">
                <a:latin typeface="Calibri"/>
                <a:cs typeface="Calibri"/>
              </a:rPr>
              <a:t>ELA </a:t>
            </a:r>
            <a:r>
              <a:rPr sz="1600">
                <a:latin typeface="Calibri"/>
                <a:cs typeface="Calibri"/>
              </a:rPr>
              <a:t>(GA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Milestones)</a:t>
            </a:r>
            <a:r>
              <a:rPr sz="1600" spc="7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by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970000"/>
                </a:solidFill>
                <a:latin typeface="Calibri"/>
                <a:cs typeface="Calibri"/>
              </a:rPr>
              <a:t>20</a:t>
            </a:r>
            <a:r>
              <a:rPr sz="1600" b="1" spc="35">
                <a:solidFill>
                  <a:srgbClr val="970000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970000"/>
                </a:solidFill>
                <a:latin typeface="Calibri"/>
                <a:cs typeface="Calibri"/>
              </a:rPr>
              <a:t>percentage</a:t>
            </a:r>
            <a:r>
              <a:rPr sz="1600" b="1" spc="25">
                <a:solidFill>
                  <a:srgbClr val="970000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970000"/>
                </a:solidFill>
                <a:latin typeface="Calibri"/>
                <a:cs typeface="Calibri"/>
              </a:rPr>
              <a:t>points.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4624" y="926871"/>
            <a:ext cx="994410" cy="3931920"/>
            <a:chOff x="384624" y="926871"/>
            <a:chExt cx="994410" cy="393192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624" y="926871"/>
              <a:ext cx="982174" cy="11847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92912" y="931608"/>
              <a:ext cx="982980" cy="1191260"/>
            </a:xfrm>
            <a:custGeom>
              <a:avLst/>
              <a:gdLst/>
              <a:ahLst/>
              <a:cxnLst/>
              <a:rect l="l" t="t" r="r" b="b"/>
              <a:pathLst>
                <a:path w="982980" h="1191260">
                  <a:moveTo>
                    <a:pt x="982802" y="0"/>
                  </a:moveTo>
                  <a:lnTo>
                    <a:pt x="0" y="0"/>
                  </a:lnTo>
                  <a:lnTo>
                    <a:pt x="0" y="1191005"/>
                  </a:lnTo>
                  <a:lnTo>
                    <a:pt x="982802" y="1191005"/>
                  </a:lnTo>
                  <a:lnTo>
                    <a:pt x="982802" y="0"/>
                  </a:lnTo>
                  <a:close/>
                </a:path>
              </a:pathLst>
            </a:custGeom>
            <a:solidFill>
              <a:srgbClr val="970000">
                <a:alpha val="50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2912" y="931608"/>
              <a:ext cx="982980" cy="1191260"/>
            </a:xfrm>
            <a:custGeom>
              <a:avLst/>
              <a:gdLst/>
              <a:ahLst/>
              <a:cxnLst/>
              <a:rect l="l" t="t" r="r" b="b"/>
              <a:pathLst>
                <a:path w="982980" h="1191260">
                  <a:moveTo>
                    <a:pt x="0" y="0"/>
                  </a:moveTo>
                  <a:lnTo>
                    <a:pt x="982802" y="0"/>
                  </a:lnTo>
                  <a:lnTo>
                    <a:pt x="982802" y="1191005"/>
                  </a:lnTo>
                  <a:lnTo>
                    <a:pt x="0" y="1191005"/>
                  </a:lnTo>
                  <a:lnTo>
                    <a:pt x="0" y="0"/>
                  </a:lnTo>
                  <a:close/>
                </a:path>
              </a:pathLst>
            </a:custGeom>
            <a:ln w="63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7110" y="993720"/>
              <a:ext cx="197485" cy="434975"/>
            </a:xfrm>
            <a:custGeom>
              <a:avLst/>
              <a:gdLst/>
              <a:ahLst/>
              <a:cxnLst/>
              <a:rect l="l" t="t" r="r" b="b"/>
              <a:pathLst>
                <a:path w="197484" h="434975">
                  <a:moveTo>
                    <a:pt x="197281" y="0"/>
                  </a:moveTo>
                  <a:lnTo>
                    <a:pt x="154901" y="0"/>
                  </a:lnTo>
                  <a:lnTo>
                    <a:pt x="144810" y="14140"/>
                  </a:lnTo>
                  <a:lnTo>
                    <a:pt x="131702" y="28500"/>
                  </a:lnTo>
                  <a:lnTo>
                    <a:pt x="96443" y="57886"/>
                  </a:lnTo>
                  <a:lnTo>
                    <a:pt x="51693" y="85501"/>
                  </a:lnTo>
                  <a:lnTo>
                    <a:pt x="0" y="108686"/>
                  </a:lnTo>
                  <a:lnTo>
                    <a:pt x="0" y="160070"/>
                  </a:lnTo>
                  <a:lnTo>
                    <a:pt x="50449" y="141182"/>
                  </a:lnTo>
                  <a:lnTo>
                    <a:pt x="87578" y="123447"/>
                  </a:lnTo>
                  <a:lnTo>
                    <a:pt x="131521" y="95986"/>
                  </a:lnTo>
                  <a:lnTo>
                    <a:pt x="131521" y="434720"/>
                  </a:lnTo>
                  <a:lnTo>
                    <a:pt x="197281" y="434720"/>
                  </a:lnTo>
                  <a:lnTo>
                    <a:pt x="197281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002" y="2351139"/>
              <a:ext cx="958519" cy="9935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92912" y="2350592"/>
              <a:ext cx="982980" cy="993775"/>
            </a:xfrm>
            <a:custGeom>
              <a:avLst/>
              <a:gdLst/>
              <a:ahLst/>
              <a:cxnLst/>
              <a:rect l="l" t="t" r="r" b="b"/>
              <a:pathLst>
                <a:path w="982980" h="993775">
                  <a:moveTo>
                    <a:pt x="982802" y="0"/>
                  </a:moveTo>
                  <a:lnTo>
                    <a:pt x="0" y="0"/>
                  </a:lnTo>
                  <a:lnTo>
                    <a:pt x="0" y="993597"/>
                  </a:lnTo>
                  <a:lnTo>
                    <a:pt x="982802" y="993597"/>
                  </a:lnTo>
                  <a:lnTo>
                    <a:pt x="982802" y="0"/>
                  </a:lnTo>
                  <a:close/>
                </a:path>
              </a:pathLst>
            </a:custGeom>
            <a:solidFill>
              <a:srgbClr val="970000">
                <a:alpha val="50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92912" y="2350592"/>
              <a:ext cx="982980" cy="993775"/>
            </a:xfrm>
            <a:custGeom>
              <a:avLst/>
              <a:gdLst/>
              <a:ahLst/>
              <a:cxnLst/>
              <a:rect l="l" t="t" r="r" b="b"/>
              <a:pathLst>
                <a:path w="982980" h="993775">
                  <a:moveTo>
                    <a:pt x="0" y="0"/>
                  </a:moveTo>
                  <a:lnTo>
                    <a:pt x="982802" y="0"/>
                  </a:lnTo>
                  <a:lnTo>
                    <a:pt x="982802" y="993597"/>
                  </a:lnTo>
                  <a:lnTo>
                    <a:pt x="0" y="993597"/>
                  </a:lnTo>
                  <a:lnTo>
                    <a:pt x="0" y="0"/>
                  </a:lnTo>
                  <a:close/>
                </a:path>
              </a:pathLst>
            </a:custGeom>
            <a:ln w="63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3485" y="2420546"/>
              <a:ext cx="266700" cy="434975"/>
            </a:xfrm>
            <a:custGeom>
              <a:avLst/>
              <a:gdLst/>
              <a:ahLst/>
              <a:cxnLst/>
              <a:rect l="l" t="t" r="r" b="b"/>
              <a:pathLst>
                <a:path w="266700" h="434975">
                  <a:moveTo>
                    <a:pt x="140334" y="0"/>
                  </a:moveTo>
                  <a:lnTo>
                    <a:pt x="88671" y="8010"/>
                  </a:lnTo>
                  <a:lnTo>
                    <a:pt x="48704" y="32042"/>
                  </a:lnTo>
                  <a:lnTo>
                    <a:pt x="21807" y="71353"/>
                  </a:lnTo>
                  <a:lnTo>
                    <a:pt x="9359" y="125209"/>
                  </a:lnTo>
                  <a:lnTo>
                    <a:pt x="60261" y="130822"/>
                  </a:lnTo>
                  <a:lnTo>
                    <a:pt x="61726" y="111554"/>
                  </a:lnTo>
                  <a:lnTo>
                    <a:pt x="65836" y="94497"/>
                  </a:lnTo>
                  <a:lnTo>
                    <a:pt x="93626" y="56955"/>
                  </a:lnTo>
                  <a:lnTo>
                    <a:pt x="139230" y="44005"/>
                  </a:lnTo>
                  <a:lnTo>
                    <a:pt x="155355" y="45360"/>
                  </a:lnTo>
                  <a:lnTo>
                    <a:pt x="194132" y="65709"/>
                  </a:lnTo>
                  <a:lnTo>
                    <a:pt x="213861" y="103828"/>
                  </a:lnTo>
                  <a:lnTo>
                    <a:pt x="215176" y="119011"/>
                  </a:lnTo>
                  <a:lnTo>
                    <a:pt x="213730" y="134301"/>
                  </a:lnTo>
                  <a:lnTo>
                    <a:pt x="192062" y="182943"/>
                  </a:lnTo>
                  <a:lnTo>
                    <a:pt x="158288" y="222775"/>
                  </a:lnTo>
                  <a:lnTo>
                    <a:pt x="83249" y="292687"/>
                  </a:lnTo>
                  <a:lnTo>
                    <a:pt x="65803" y="309630"/>
                  </a:lnTo>
                  <a:lnTo>
                    <a:pt x="38392" y="340194"/>
                  </a:lnTo>
                  <a:lnTo>
                    <a:pt x="11638" y="383218"/>
                  </a:lnTo>
                  <a:lnTo>
                    <a:pt x="154" y="425187"/>
                  </a:lnTo>
                  <a:lnTo>
                    <a:pt x="0" y="434695"/>
                  </a:lnTo>
                  <a:lnTo>
                    <a:pt x="266636" y="434695"/>
                  </a:lnTo>
                  <a:lnTo>
                    <a:pt x="266636" y="383603"/>
                  </a:lnTo>
                  <a:lnTo>
                    <a:pt x="68795" y="383603"/>
                  </a:lnTo>
                  <a:lnTo>
                    <a:pt x="73196" y="376381"/>
                  </a:lnTo>
                  <a:lnTo>
                    <a:pt x="98027" y="346035"/>
                  </a:lnTo>
                  <a:lnTo>
                    <a:pt x="126645" y="318793"/>
                  </a:lnTo>
                  <a:lnTo>
                    <a:pt x="171727" y="277407"/>
                  </a:lnTo>
                  <a:lnTo>
                    <a:pt x="192716" y="257068"/>
                  </a:lnTo>
                  <a:lnTo>
                    <a:pt x="223291" y="224142"/>
                  </a:lnTo>
                  <a:lnTo>
                    <a:pt x="250401" y="183997"/>
                  </a:lnTo>
                  <a:lnTo>
                    <a:pt x="263601" y="145957"/>
                  </a:lnTo>
                  <a:lnTo>
                    <a:pt x="266077" y="120192"/>
                  </a:lnTo>
                  <a:lnTo>
                    <a:pt x="263962" y="95680"/>
                  </a:lnTo>
                  <a:lnTo>
                    <a:pt x="247041" y="52861"/>
                  </a:lnTo>
                  <a:lnTo>
                    <a:pt x="213801" y="19438"/>
                  </a:lnTo>
                  <a:lnTo>
                    <a:pt x="167852" y="2159"/>
                  </a:lnTo>
                  <a:lnTo>
                    <a:pt x="140334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912" y="3620147"/>
              <a:ext cx="982980" cy="1235710"/>
            </a:xfrm>
            <a:custGeom>
              <a:avLst/>
              <a:gdLst/>
              <a:ahLst/>
              <a:cxnLst/>
              <a:rect l="l" t="t" r="r" b="b"/>
              <a:pathLst>
                <a:path w="982980" h="1235710">
                  <a:moveTo>
                    <a:pt x="982802" y="0"/>
                  </a:moveTo>
                  <a:lnTo>
                    <a:pt x="0" y="0"/>
                  </a:lnTo>
                  <a:lnTo>
                    <a:pt x="0" y="1235405"/>
                  </a:lnTo>
                  <a:lnTo>
                    <a:pt x="982802" y="1235405"/>
                  </a:lnTo>
                  <a:lnTo>
                    <a:pt x="982802" y="0"/>
                  </a:lnTo>
                  <a:close/>
                </a:path>
              </a:pathLst>
            </a:custGeom>
            <a:solidFill>
              <a:srgbClr val="970000">
                <a:alpha val="50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92912" y="3620147"/>
              <a:ext cx="982980" cy="1235710"/>
            </a:xfrm>
            <a:custGeom>
              <a:avLst/>
              <a:gdLst/>
              <a:ahLst/>
              <a:cxnLst/>
              <a:rect l="l" t="t" r="r" b="b"/>
              <a:pathLst>
                <a:path w="982980" h="1235710">
                  <a:moveTo>
                    <a:pt x="0" y="0"/>
                  </a:moveTo>
                  <a:lnTo>
                    <a:pt x="982802" y="0"/>
                  </a:lnTo>
                  <a:lnTo>
                    <a:pt x="982802" y="1235405"/>
                  </a:lnTo>
                  <a:lnTo>
                    <a:pt x="0" y="1235405"/>
                  </a:lnTo>
                  <a:lnTo>
                    <a:pt x="0" y="0"/>
                  </a:lnTo>
                  <a:close/>
                </a:path>
              </a:pathLst>
            </a:custGeom>
            <a:ln w="63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7112" y="3789558"/>
              <a:ext cx="281305" cy="441959"/>
            </a:xfrm>
            <a:custGeom>
              <a:avLst/>
              <a:gdLst/>
              <a:ahLst/>
              <a:cxnLst/>
              <a:rect l="l" t="t" r="r" b="b"/>
              <a:pathLst>
                <a:path w="281305" h="441960">
                  <a:moveTo>
                    <a:pt x="134480" y="0"/>
                  </a:moveTo>
                  <a:lnTo>
                    <a:pt x="87674" y="7335"/>
                  </a:lnTo>
                  <a:lnTo>
                    <a:pt x="49212" y="29349"/>
                  </a:lnTo>
                  <a:lnTo>
                    <a:pt x="21088" y="64717"/>
                  </a:lnTo>
                  <a:lnTo>
                    <a:pt x="5270" y="112115"/>
                  </a:lnTo>
                  <a:lnTo>
                    <a:pt x="58013" y="121551"/>
                  </a:lnTo>
                  <a:lnTo>
                    <a:pt x="61854" y="103299"/>
                  </a:lnTo>
                  <a:lnTo>
                    <a:pt x="67529" y="87479"/>
                  </a:lnTo>
                  <a:lnTo>
                    <a:pt x="95275" y="54613"/>
                  </a:lnTo>
                  <a:lnTo>
                    <a:pt x="135648" y="43662"/>
                  </a:lnTo>
                  <a:lnTo>
                    <a:pt x="150467" y="44860"/>
                  </a:lnTo>
                  <a:lnTo>
                    <a:pt x="186334" y="62839"/>
                  </a:lnTo>
                  <a:lnTo>
                    <a:pt x="204742" y="97251"/>
                  </a:lnTo>
                  <a:lnTo>
                    <a:pt x="205968" y="111226"/>
                  </a:lnTo>
                  <a:lnTo>
                    <a:pt x="204284" y="128467"/>
                  </a:lnTo>
                  <a:lnTo>
                    <a:pt x="179019" y="165811"/>
                  </a:lnTo>
                  <a:lnTo>
                    <a:pt x="134792" y="182397"/>
                  </a:lnTo>
                  <a:lnTo>
                    <a:pt x="118363" y="183502"/>
                  </a:lnTo>
                  <a:lnTo>
                    <a:pt x="116217" y="183502"/>
                  </a:lnTo>
                  <a:lnTo>
                    <a:pt x="109867" y="182918"/>
                  </a:lnTo>
                  <a:lnTo>
                    <a:pt x="104012" y="229527"/>
                  </a:lnTo>
                  <a:lnTo>
                    <a:pt x="114688" y="226950"/>
                  </a:lnTo>
                  <a:lnTo>
                    <a:pt x="124447" y="225109"/>
                  </a:lnTo>
                  <a:lnTo>
                    <a:pt x="133291" y="224003"/>
                  </a:lnTo>
                  <a:lnTo>
                    <a:pt x="141224" y="223634"/>
                  </a:lnTo>
                  <a:lnTo>
                    <a:pt x="158726" y="225118"/>
                  </a:lnTo>
                  <a:lnTo>
                    <a:pt x="201574" y="247383"/>
                  </a:lnTo>
                  <a:lnTo>
                    <a:pt x="223827" y="290227"/>
                  </a:lnTo>
                  <a:lnTo>
                    <a:pt x="225310" y="307721"/>
                  </a:lnTo>
                  <a:lnTo>
                    <a:pt x="223708" y="326120"/>
                  </a:lnTo>
                  <a:lnTo>
                    <a:pt x="199669" y="372033"/>
                  </a:lnTo>
                  <a:lnTo>
                    <a:pt x="154708" y="396370"/>
                  </a:lnTo>
                  <a:lnTo>
                    <a:pt x="136829" y="397992"/>
                  </a:lnTo>
                  <a:lnTo>
                    <a:pt x="121746" y="396749"/>
                  </a:lnTo>
                  <a:lnTo>
                    <a:pt x="83642" y="378079"/>
                  </a:lnTo>
                  <a:lnTo>
                    <a:pt x="58069" y="334019"/>
                  </a:lnTo>
                  <a:lnTo>
                    <a:pt x="52730" y="313029"/>
                  </a:lnTo>
                  <a:lnTo>
                    <a:pt x="0" y="320103"/>
                  </a:lnTo>
                  <a:lnTo>
                    <a:pt x="13285" y="369079"/>
                  </a:lnTo>
                  <a:lnTo>
                    <a:pt x="42621" y="408025"/>
                  </a:lnTo>
                  <a:lnTo>
                    <a:pt x="84777" y="433474"/>
                  </a:lnTo>
                  <a:lnTo>
                    <a:pt x="136524" y="441959"/>
                  </a:lnTo>
                  <a:lnTo>
                    <a:pt x="166524" y="439497"/>
                  </a:lnTo>
                  <a:lnTo>
                    <a:pt x="218383" y="419800"/>
                  </a:lnTo>
                  <a:lnTo>
                    <a:pt x="258196" y="381795"/>
                  </a:lnTo>
                  <a:lnTo>
                    <a:pt x="278704" y="333781"/>
                  </a:lnTo>
                  <a:lnTo>
                    <a:pt x="281266" y="306539"/>
                  </a:lnTo>
                  <a:lnTo>
                    <a:pt x="279949" y="286468"/>
                  </a:lnTo>
                  <a:lnTo>
                    <a:pt x="260172" y="236766"/>
                  </a:lnTo>
                  <a:lnTo>
                    <a:pt x="218970" y="205642"/>
                  </a:lnTo>
                  <a:lnTo>
                    <a:pt x="200990" y="200025"/>
                  </a:lnTo>
                  <a:lnTo>
                    <a:pt x="214742" y="192652"/>
                  </a:lnTo>
                  <a:lnTo>
                    <a:pt x="245236" y="163449"/>
                  </a:lnTo>
                  <a:lnTo>
                    <a:pt x="259238" y="126106"/>
                  </a:lnTo>
                  <a:lnTo>
                    <a:pt x="260172" y="112407"/>
                  </a:lnTo>
                  <a:lnTo>
                    <a:pt x="259193" y="97857"/>
                  </a:lnTo>
                  <a:lnTo>
                    <a:pt x="244500" y="56642"/>
                  </a:lnTo>
                  <a:lnTo>
                    <a:pt x="213160" y="23480"/>
                  </a:lnTo>
                  <a:lnTo>
                    <a:pt x="168249" y="3798"/>
                  </a:lnTo>
                  <a:lnTo>
                    <a:pt x="151713" y="949"/>
                  </a:lnTo>
                  <a:lnTo>
                    <a:pt x="134480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492600" y="2454734"/>
            <a:ext cx="4272915" cy="66865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470"/>
              </a:spcBef>
            </a:pPr>
            <a:r>
              <a:rPr sz="1600">
                <a:latin typeface="Calibri"/>
                <a:cs typeface="Calibri"/>
              </a:rPr>
              <a:t>By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2030,</a:t>
            </a:r>
            <a:r>
              <a:rPr sz="1600" spc="3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we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will</a:t>
            </a:r>
            <a:r>
              <a:rPr sz="1600" spc="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increase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the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percentage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of</a:t>
            </a:r>
            <a:r>
              <a:rPr sz="1600" spc="30">
                <a:latin typeface="Calibri"/>
                <a:cs typeface="Calibri"/>
              </a:rPr>
              <a:t> </a:t>
            </a:r>
            <a:r>
              <a:rPr sz="1600" spc="-25">
                <a:latin typeface="Calibri"/>
                <a:cs typeface="Calibri"/>
              </a:rPr>
              <a:t>8th </a:t>
            </a:r>
            <a:r>
              <a:rPr sz="1600">
                <a:latin typeface="Calibri"/>
                <a:cs typeface="Calibri"/>
              </a:rPr>
              <a:t>grade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students</a:t>
            </a:r>
            <a:r>
              <a:rPr sz="1600" spc="4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scoring</a:t>
            </a:r>
            <a:r>
              <a:rPr sz="1600" spc="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proficient</a:t>
            </a:r>
            <a:r>
              <a:rPr sz="1600" spc="6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or</a:t>
            </a:r>
            <a:r>
              <a:rPr sz="1600" spc="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above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in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Math </a:t>
            </a:r>
            <a:r>
              <a:rPr sz="1600">
                <a:latin typeface="Calibri"/>
                <a:cs typeface="Calibri"/>
              </a:rPr>
              <a:t>(GA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Milestones)</a:t>
            </a:r>
            <a:r>
              <a:rPr sz="1600" spc="7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by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970000"/>
                </a:solidFill>
                <a:latin typeface="Calibri"/>
                <a:cs typeface="Calibri"/>
              </a:rPr>
              <a:t>20</a:t>
            </a:r>
            <a:r>
              <a:rPr sz="1600" b="1" spc="35">
                <a:solidFill>
                  <a:srgbClr val="970000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970000"/>
                </a:solidFill>
                <a:latin typeface="Calibri"/>
                <a:cs typeface="Calibri"/>
              </a:rPr>
              <a:t>percentage</a:t>
            </a:r>
            <a:r>
              <a:rPr sz="1600" b="1" spc="25">
                <a:solidFill>
                  <a:srgbClr val="970000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970000"/>
                </a:solidFill>
                <a:latin typeface="Calibri"/>
                <a:cs typeface="Calibri"/>
              </a:rPr>
              <a:t>points.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97332" y="3784432"/>
            <a:ext cx="4082415" cy="86677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470"/>
              </a:spcBef>
            </a:pPr>
            <a:r>
              <a:rPr sz="1600">
                <a:latin typeface="Calibri"/>
                <a:cs typeface="Calibri"/>
              </a:rPr>
              <a:t>By</a:t>
            </a:r>
            <a:r>
              <a:rPr sz="1600" spc="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2030,</a:t>
            </a:r>
            <a:r>
              <a:rPr sz="1600" spc="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we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will</a:t>
            </a:r>
            <a:r>
              <a:rPr sz="1600" spc="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increase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the</a:t>
            </a:r>
            <a:r>
              <a:rPr sz="1600" spc="3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percentage</a:t>
            </a:r>
            <a:r>
              <a:rPr sz="1600" spc="30">
                <a:latin typeface="Calibri"/>
                <a:cs typeface="Calibri"/>
              </a:rPr>
              <a:t> </a:t>
            </a:r>
            <a:r>
              <a:rPr sz="1600" spc="-25">
                <a:latin typeface="Calibri"/>
                <a:cs typeface="Calibri"/>
              </a:rPr>
              <a:t>of </a:t>
            </a:r>
            <a:r>
              <a:rPr sz="1600">
                <a:latin typeface="Calibri"/>
                <a:cs typeface="Calibri"/>
              </a:rPr>
              <a:t>students</a:t>
            </a:r>
            <a:r>
              <a:rPr sz="1600" spc="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meeting</a:t>
            </a:r>
            <a:r>
              <a:rPr sz="1600" spc="6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at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least</a:t>
            </a:r>
            <a:r>
              <a:rPr sz="1600" spc="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one</a:t>
            </a:r>
            <a:r>
              <a:rPr sz="1600" spc="4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CCRPI</a:t>
            </a:r>
            <a:r>
              <a:rPr sz="1600" spc="3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College</a:t>
            </a:r>
            <a:r>
              <a:rPr sz="1600" spc="40">
                <a:latin typeface="Calibri"/>
                <a:cs typeface="Calibri"/>
              </a:rPr>
              <a:t> </a:t>
            </a:r>
            <a:r>
              <a:rPr sz="1600" spc="-25">
                <a:latin typeface="Calibri"/>
                <a:cs typeface="Calibri"/>
              </a:rPr>
              <a:t>and </a:t>
            </a:r>
            <a:r>
              <a:rPr sz="1600">
                <a:latin typeface="Calibri"/>
                <a:cs typeface="Calibri"/>
              </a:rPr>
              <a:t>Career</a:t>
            </a:r>
            <a:r>
              <a:rPr sz="1600" spc="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Readiness</a:t>
            </a:r>
            <a:r>
              <a:rPr sz="1600" spc="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Indicator</a:t>
            </a:r>
            <a:r>
              <a:rPr sz="1600" spc="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by</a:t>
            </a:r>
            <a:r>
              <a:rPr sz="1600" spc="20"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970000"/>
                </a:solidFill>
                <a:latin typeface="Calibri"/>
                <a:cs typeface="Calibri"/>
              </a:rPr>
              <a:t>20</a:t>
            </a:r>
            <a:r>
              <a:rPr sz="1600" b="1" spc="20">
                <a:solidFill>
                  <a:srgbClr val="970000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970000"/>
                </a:solidFill>
                <a:latin typeface="Calibri"/>
                <a:cs typeface="Calibri"/>
              </a:rPr>
              <a:t>percentage points.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87947" y="1133703"/>
            <a:ext cx="1218565" cy="25463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31114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244"/>
              </a:spcBef>
            </a:pP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Actual</a:t>
            </a:r>
            <a:r>
              <a:rPr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>
                <a:solidFill>
                  <a:srgbClr val="FFFFFF"/>
                </a:solidFill>
                <a:latin typeface="Arial"/>
                <a:cs typeface="Arial"/>
              </a:rPr>
              <a:t>(2025)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880521" y="1144066"/>
            <a:ext cx="1218565" cy="25463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1114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244"/>
              </a:spcBef>
            </a:pP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Target</a:t>
            </a:r>
            <a:r>
              <a:rPr sz="1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>
                <a:solidFill>
                  <a:srgbClr val="FFFFFF"/>
                </a:solidFill>
                <a:latin typeface="Arial"/>
                <a:cs typeface="Arial"/>
              </a:rPr>
              <a:t>(2030)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76835" y="768606"/>
            <a:ext cx="2243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We</a:t>
            </a:r>
            <a:r>
              <a:rPr sz="1200" b="1" spc="-30">
                <a:latin typeface="Arial"/>
                <a:cs typeface="Arial"/>
              </a:rPr>
              <a:t> </a:t>
            </a:r>
            <a:r>
              <a:rPr sz="1200" b="1">
                <a:latin typeface="Arial"/>
                <a:cs typeface="Arial"/>
              </a:rPr>
              <a:t>Are Caring</a:t>
            </a:r>
            <a:r>
              <a:rPr sz="1200" b="1" spc="-25">
                <a:latin typeface="Arial"/>
                <a:cs typeface="Arial"/>
              </a:rPr>
              <a:t> </a:t>
            </a:r>
            <a:r>
              <a:rPr sz="1200" b="1">
                <a:latin typeface="Arial"/>
                <a:cs typeface="Arial"/>
              </a:rPr>
              <a:t>For</a:t>
            </a:r>
            <a:r>
              <a:rPr sz="1200" b="1" spc="-25">
                <a:latin typeface="Arial"/>
                <a:cs typeface="Arial"/>
              </a:rPr>
              <a:t> </a:t>
            </a:r>
            <a:r>
              <a:rPr sz="1200" b="1">
                <a:latin typeface="Arial"/>
                <a:cs typeface="Arial"/>
              </a:rPr>
              <a:t>Every</a:t>
            </a:r>
            <a:r>
              <a:rPr sz="1200" b="1" spc="-30">
                <a:latin typeface="Arial"/>
                <a:cs typeface="Arial"/>
              </a:rPr>
              <a:t> </a:t>
            </a:r>
            <a:r>
              <a:rPr sz="1200" b="1" spc="-20">
                <a:latin typeface="Arial"/>
                <a:cs typeface="Arial"/>
              </a:rPr>
              <a:t>Child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87947" y="755561"/>
            <a:ext cx="1076960" cy="274320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4064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320"/>
              </a:spcBef>
            </a:pPr>
            <a:r>
              <a:rPr sz="1200" b="1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r>
              <a:rPr sz="1200" b="1" spc="-20">
                <a:solidFill>
                  <a:srgbClr val="FFFFFF"/>
                </a:solidFill>
                <a:latin typeface="Arial"/>
                <a:cs typeface="Arial"/>
              </a:rPr>
              <a:t> Area: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6283190" y="1508009"/>
          <a:ext cx="5810883" cy="3642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8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03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1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68.8%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>
                          <a:latin typeface="Arial"/>
                          <a:cs typeface="Arial"/>
                        </a:rPr>
                        <a:t>Absenteeism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who</a:t>
                      </a:r>
                      <a:r>
                        <a:rPr sz="1100" spc="-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are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not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chronically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 absent</a:t>
                      </a:r>
                      <a:r>
                        <a:rPr sz="1100" spc="-10">
                          <a:solidFill>
                            <a:srgbClr val="D7031C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80%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03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60%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>
                          <a:latin typeface="Arial"/>
                          <a:cs typeface="Arial"/>
                        </a:rPr>
                        <a:t>Sense</a:t>
                      </a:r>
                      <a:r>
                        <a:rPr sz="1100" b="1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latin typeface="Arial"/>
                          <a:cs typeface="Arial"/>
                        </a:rPr>
                        <a:t>of</a:t>
                      </a:r>
                      <a:r>
                        <a:rPr sz="1100" b="1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>
                          <a:latin typeface="Arial"/>
                          <a:cs typeface="Arial"/>
                        </a:rPr>
                        <a:t>Belonging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who</a:t>
                      </a:r>
                      <a:r>
                        <a:rPr sz="1100" spc="1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feel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a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sense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belonging</a:t>
                      </a:r>
                      <a:r>
                        <a:rPr sz="1100" spc="-10">
                          <a:solidFill>
                            <a:srgbClr val="D7031C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75%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034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1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89.6%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>
                          <a:latin typeface="Arial"/>
                          <a:cs typeface="Arial"/>
                        </a:rPr>
                        <a:t>Discipline:</a:t>
                      </a:r>
                      <a:r>
                        <a:rPr sz="1100" b="1" spc="-75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latin typeface="Arial"/>
                          <a:cs typeface="Arial"/>
                        </a:rPr>
                        <a:t>All</a:t>
                      </a:r>
                      <a:r>
                        <a:rPr sz="1100" b="1" spc="-5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>
                          <a:latin typeface="Arial"/>
                          <a:cs typeface="Arial"/>
                        </a:rPr>
                        <a:t>Students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all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without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suspensions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(OSS)</a:t>
                      </a:r>
                      <a:r>
                        <a:rPr sz="1100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0">
                          <a:solidFill>
                            <a:srgbClr val="D7031C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95%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300" b="1" spc="-1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83.5%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796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>
                          <a:latin typeface="Arial"/>
                          <a:cs typeface="Arial"/>
                        </a:rPr>
                        <a:t>Discipline:</a:t>
                      </a:r>
                      <a:r>
                        <a:rPr sz="1100" b="1" spc="-6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b="1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latin typeface="Arial"/>
                          <a:cs typeface="Arial"/>
                        </a:rPr>
                        <a:t>with</a:t>
                      </a:r>
                      <a:r>
                        <a:rPr sz="1100" b="1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>
                          <a:latin typeface="Arial"/>
                          <a:cs typeface="Arial"/>
                        </a:rPr>
                        <a:t>Disabilities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8575" marR="248285">
                        <a:lnSpc>
                          <a:spcPts val="1520"/>
                        </a:lnSpc>
                        <a:spcBef>
                          <a:spcPts val="75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with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Disabilities</a:t>
                      </a:r>
                      <a:r>
                        <a:rPr sz="1100" spc="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6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without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suspensions (OSS)</a:t>
                      </a:r>
                      <a:r>
                        <a:rPr sz="1100" spc="-10">
                          <a:solidFill>
                            <a:srgbClr val="D7031C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95%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796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034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1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86.4%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>
                          <a:latin typeface="Arial"/>
                          <a:cs typeface="Arial"/>
                        </a:rPr>
                        <a:t>Discipline:</a:t>
                      </a:r>
                      <a:r>
                        <a:rPr sz="1100" b="1" spc="-65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latin typeface="Arial"/>
                          <a:cs typeface="Arial"/>
                        </a:rPr>
                        <a:t>Black</a:t>
                      </a:r>
                      <a:r>
                        <a:rPr sz="1100" b="1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>
                          <a:latin typeface="Arial"/>
                          <a:cs typeface="Arial"/>
                        </a:rPr>
                        <a:t>Students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Black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without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suspensions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(OSS)</a:t>
                      </a:r>
                      <a:r>
                        <a:rPr sz="1100" spc="-10">
                          <a:solidFill>
                            <a:srgbClr val="D7031C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95%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300" b="1" spc="-25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56%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796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 spc="-10">
                          <a:latin typeface="Arial"/>
                          <a:cs typeface="Arial"/>
                        </a:rPr>
                        <a:t>Student-</a:t>
                      </a:r>
                      <a:r>
                        <a:rPr sz="1100" b="1">
                          <a:latin typeface="Arial"/>
                          <a:cs typeface="Arial"/>
                        </a:rPr>
                        <a:t>Staff </a:t>
                      </a:r>
                      <a:r>
                        <a:rPr sz="1100" b="1" spc="-10">
                          <a:latin typeface="Arial"/>
                          <a:cs typeface="Arial"/>
                        </a:rPr>
                        <a:t>Relationships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7940" marR="309245">
                        <a:lnSpc>
                          <a:spcPts val="1520"/>
                        </a:lnSpc>
                        <a:spcBef>
                          <a:spcPts val="75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feeling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comfortable</a:t>
                      </a:r>
                      <a:r>
                        <a:rPr sz="1100" spc="-4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going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to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most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or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all of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the </a:t>
                      </a:r>
                      <a:r>
                        <a:rPr sz="1100">
                          <a:latin typeface="Arial"/>
                          <a:cs typeface="Arial"/>
                        </a:rPr>
                        <a:t>adults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in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the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school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for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help</a:t>
                      </a:r>
                      <a:r>
                        <a:rPr sz="1100" spc="-10">
                          <a:solidFill>
                            <a:srgbClr val="D7031C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75%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796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03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>
                          <a:latin typeface="Arial"/>
                          <a:cs typeface="Arial"/>
                        </a:rPr>
                        <a:t>Student</a:t>
                      </a:r>
                      <a:r>
                        <a:rPr sz="1100" b="1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latin typeface="Arial"/>
                          <a:cs typeface="Arial"/>
                        </a:rPr>
                        <a:t>Success</a:t>
                      </a:r>
                      <a:r>
                        <a:rPr sz="1100" b="1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>
                          <a:latin typeface="Arial"/>
                          <a:cs typeface="Arial"/>
                        </a:rPr>
                        <a:t>Plans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students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with</a:t>
                      </a:r>
                      <a:r>
                        <a:rPr sz="1100" spc="5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individual</a:t>
                      </a:r>
                      <a:r>
                        <a:rPr sz="1100" spc="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success</a:t>
                      </a:r>
                      <a:r>
                        <a:rPr sz="11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plans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90%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03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300" b="1" spc="-25">
                          <a:solidFill>
                            <a:srgbClr val="EA9999"/>
                          </a:solidFill>
                          <a:latin typeface="Arial"/>
                          <a:cs typeface="Arial"/>
                        </a:rPr>
                        <a:t>19%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4785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b="1">
                          <a:latin typeface="Arial"/>
                          <a:cs typeface="Arial"/>
                        </a:rPr>
                        <a:t>School</a:t>
                      </a:r>
                      <a:r>
                        <a:rPr sz="1100" b="1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>
                          <a:latin typeface="Arial"/>
                          <a:cs typeface="Arial"/>
                        </a:rPr>
                        <a:t>Climate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>
                          <a:latin typeface="Arial"/>
                          <a:cs typeface="Arial"/>
                        </a:rPr>
                        <a:t>%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of</a:t>
                      </a:r>
                      <a:r>
                        <a:rPr sz="11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schools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with</a:t>
                      </a:r>
                      <a:r>
                        <a:rPr sz="11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4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or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5</a:t>
                      </a:r>
                      <a:r>
                        <a:rPr sz="11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star</a:t>
                      </a:r>
                      <a:r>
                        <a:rPr sz="1100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100">
                          <a:latin typeface="Arial"/>
                          <a:cs typeface="Arial"/>
                        </a:rPr>
                        <a:t>climate</a:t>
                      </a:r>
                      <a:r>
                        <a:rPr sz="11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>
                          <a:latin typeface="Arial"/>
                          <a:cs typeface="Arial"/>
                        </a:rPr>
                        <a:t>rating</a:t>
                      </a:r>
                      <a:r>
                        <a:rPr sz="1100" spc="-10">
                          <a:solidFill>
                            <a:srgbClr val="D7031C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300" b="1" spc="-25">
                          <a:latin typeface="Arial"/>
                          <a:cs typeface="Arial"/>
                        </a:rPr>
                        <a:t>50%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7584682" y="1215466"/>
            <a:ext cx="74676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>
                <a:solidFill>
                  <a:srgbClr val="EA9999"/>
                </a:solidFill>
                <a:latin typeface="Arial"/>
                <a:cs typeface="Arial"/>
              </a:rPr>
              <a:t>Light</a:t>
            </a:r>
            <a:r>
              <a:rPr sz="800" spc="-5">
                <a:solidFill>
                  <a:srgbClr val="EA9999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EA9999"/>
                </a:solidFill>
                <a:latin typeface="Arial"/>
                <a:cs typeface="Arial"/>
              </a:rPr>
              <a:t>pink:</a:t>
            </a:r>
            <a:r>
              <a:rPr sz="800" spc="-25">
                <a:solidFill>
                  <a:srgbClr val="EA9999"/>
                </a:solidFill>
                <a:latin typeface="Arial"/>
                <a:cs typeface="Arial"/>
              </a:rPr>
              <a:t> </a:t>
            </a:r>
            <a:r>
              <a:rPr sz="800" spc="-20">
                <a:solidFill>
                  <a:srgbClr val="EA9999"/>
                </a:solidFill>
                <a:latin typeface="Arial"/>
                <a:cs typeface="Arial"/>
              </a:rPr>
              <a:t>2024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66636" y="5453356"/>
            <a:ext cx="1798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C00000"/>
                </a:solidFill>
                <a:latin typeface="Arial"/>
                <a:cs typeface="Arial"/>
              </a:rPr>
              <a:t>*</a:t>
            </a:r>
            <a:r>
              <a:rPr sz="8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C00000"/>
                </a:solidFill>
                <a:latin typeface="Arial"/>
                <a:cs typeface="Arial"/>
              </a:rPr>
              <a:t>Includes</a:t>
            </a:r>
            <a:r>
              <a:rPr sz="800" spc="-2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C00000"/>
                </a:solidFill>
                <a:latin typeface="Arial"/>
                <a:cs typeface="Arial"/>
              </a:rPr>
              <a:t>Charter</a:t>
            </a:r>
            <a:r>
              <a:rPr sz="800" spc="-2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800" spc="-2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srgbClr val="C00000"/>
                </a:solidFill>
                <a:latin typeface="Arial"/>
                <a:cs typeface="Arial"/>
              </a:rPr>
              <a:t>Partner</a:t>
            </a:r>
            <a:r>
              <a:rPr sz="800" spc="-2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800" spc="-10">
                <a:solidFill>
                  <a:srgbClr val="C00000"/>
                </a:solidFill>
                <a:latin typeface="Arial"/>
                <a:cs typeface="Arial"/>
              </a:rPr>
              <a:t>Schools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14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803"/>
                  </a:lnTo>
                  <a:lnTo>
                    <a:pt x="11316144" y="586803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7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4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49" y="6858000"/>
                </a:lnTo>
                <a:lnTo>
                  <a:pt x="12191949" y="0"/>
                </a:lnTo>
                <a:close/>
              </a:path>
            </a:pathLst>
          </a:custGeom>
          <a:solidFill>
            <a:srgbClr val="000000">
              <a:alpha val="7764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1936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19050">
            <a:solidFill>
              <a:srgbClr val="5D5D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1889" y="1987740"/>
            <a:ext cx="11410315" cy="7080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35"/>
              </a:spcBef>
            </a:pP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GO</a:t>
            </a:r>
            <a:r>
              <a:rPr sz="4000" b="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Team</a:t>
            </a:r>
            <a:r>
              <a:rPr sz="4000" b="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School</a:t>
            </a:r>
            <a:r>
              <a:rPr sz="4000" b="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Strategic</a:t>
            </a:r>
            <a:r>
              <a:rPr sz="4000" b="0" spc="-9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r>
              <a:rPr sz="4000" b="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spc="-10">
                <a:solidFill>
                  <a:srgbClr val="FFFFFF"/>
                </a:solidFill>
                <a:latin typeface="Georgia"/>
                <a:cs typeface="Georgia"/>
              </a:rPr>
              <a:t>Development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17" y="6341701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4799" y="6208612"/>
            <a:ext cx="1400276" cy="5510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740088" y="164287"/>
            <a:ext cx="3387090" cy="5329555"/>
            <a:chOff x="8740088" y="164287"/>
            <a:chExt cx="3387090" cy="5329555"/>
          </a:xfrm>
        </p:grpSpPr>
        <p:sp>
          <p:nvSpPr>
            <p:cNvPr id="4" name="object 4"/>
            <p:cNvSpPr/>
            <p:nvPr/>
          </p:nvSpPr>
          <p:spPr>
            <a:xfrm>
              <a:off x="8744851" y="169049"/>
              <a:ext cx="3377565" cy="5320030"/>
            </a:xfrm>
            <a:custGeom>
              <a:avLst/>
              <a:gdLst/>
              <a:ahLst/>
              <a:cxnLst/>
              <a:rect l="l" t="t" r="r" b="b"/>
              <a:pathLst>
                <a:path w="3377565" h="5320030">
                  <a:moveTo>
                    <a:pt x="3377095" y="0"/>
                  </a:moveTo>
                  <a:lnTo>
                    <a:pt x="0" y="0"/>
                  </a:lnTo>
                  <a:lnTo>
                    <a:pt x="0" y="5319598"/>
                  </a:lnTo>
                  <a:lnTo>
                    <a:pt x="3377095" y="5319598"/>
                  </a:lnTo>
                  <a:lnTo>
                    <a:pt x="3377095" y="0"/>
                  </a:lnTo>
                  <a:close/>
                </a:path>
              </a:pathLst>
            </a:custGeom>
            <a:solidFill>
              <a:srgbClr val="970000">
                <a:alpha val="180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44851" y="169049"/>
              <a:ext cx="3377565" cy="5320030"/>
            </a:xfrm>
            <a:custGeom>
              <a:avLst/>
              <a:gdLst/>
              <a:ahLst/>
              <a:cxnLst/>
              <a:rect l="l" t="t" r="r" b="b"/>
              <a:pathLst>
                <a:path w="3377565" h="5320030">
                  <a:moveTo>
                    <a:pt x="0" y="0"/>
                  </a:moveTo>
                  <a:lnTo>
                    <a:pt x="3377095" y="0"/>
                  </a:lnTo>
                  <a:lnTo>
                    <a:pt x="3377095" y="5319598"/>
                  </a:lnTo>
                  <a:lnTo>
                    <a:pt x="0" y="531959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38598" y="183561"/>
            <a:ext cx="4941570" cy="5866765"/>
            <a:chOff x="538598" y="183561"/>
            <a:chExt cx="4941570" cy="58667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647" y="188328"/>
              <a:ext cx="4893602" cy="58572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1647" y="188324"/>
              <a:ext cx="4893945" cy="5857240"/>
            </a:xfrm>
            <a:custGeom>
              <a:avLst/>
              <a:gdLst/>
              <a:ahLst/>
              <a:cxnLst/>
              <a:rect l="l" t="t" r="r" b="b"/>
              <a:pathLst>
                <a:path w="4893945" h="5857240">
                  <a:moveTo>
                    <a:pt x="4893602" y="0"/>
                  </a:moveTo>
                  <a:lnTo>
                    <a:pt x="2446807" y="5857201"/>
                  </a:lnTo>
                  <a:lnTo>
                    <a:pt x="0" y="0"/>
                  </a:lnTo>
                  <a:lnTo>
                    <a:pt x="4893602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8598" y="187333"/>
              <a:ext cx="4893945" cy="5857240"/>
            </a:xfrm>
            <a:custGeom>
              <a:avLst/>
              <a:gdLst/>
              <a:ahLst/>
              <a:cxnLst/>
              <a:rect l="l" t="t" r="r" b="b"/>
              <a:pathLst>
                <a:path w="4893945" h="5857240">
                  <a:moveTo>
                    <a:pt x="4893602" y="0"/>
                  </a:moveTo>
                  <a:lnTo>
                    <a:pt x="0" y="0"/>
                  </a:lnTo>
                  <a:lnTo>
                    <a:pt x="2446807" y="5857201"/>
                  </a:lnTo>
                  <a:lnTo>
                    <a:pt x="4893602" y="0"/>
                  </a:ln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0" y="6119114"/>
            <a:ext cx="11316335" cy="58737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140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L="929005">
              <a:lnSpc>
                <a:spcPct val="100000"/>
              </a:lnSpc>
              <a:spcBef>
                <a:spcPts val="5"/>
              </a:spcBef>
              <a:tabLst>
                <a:tab pos="11123295" algn="l"/>
              </a:tabLst>
            </a:pPr>
            <a:r>
              <a:rPr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7/8/2025</a:t>
            </a:r>
            <a:r>
              <a:rPr sz="120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12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28828" y="2042897"/>
            <a:ext cx="1380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>
                <a:latin typeface="Arial"/>
                <a:cs typeface="Arial"/>
              </a:rPr>
              <a:t>Focus</a:t>
            </a:r>
            <a:r>
              <a:rPr sz="1800" b="1" spc="-110">
                <a:latin typeface="Arial"/>
                <a:cs typeface="Arial"/>
              </a:rPr>
              <a:t> </a:t>
            </a:r>
            <a:r>
              <a:rPr sz="1800" b="1" spc="-10">
                <a:latin typeface="Arial"/>
                <a:cs typeface="Arial"/>
              </a:rPr>
              <a:t>Areas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25769" y="1341680"/>
            <a:ext cx="2261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latin typeface="Arial"/>
                <a:cs typeface="Arial"/>
              </a:rPr>
              <a:t>Strategic</a:t>
            </a:r>
            <a:r>
              <a:rPr sz="2400" b="1" spc="-80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Goals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96368" y="2558119"/>
            <a:ext cx="1176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latin typeface="Arial"/>
                <a:cs typeface="Arial"/>
              </a:rPr>
              <a:t>Objectives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7587" y="3976653"/>
            <a:ext cx="1005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>
                <a:latin typeface="Arial"/>
                <a:cs typeface="Arial"/>
              </a:rPr>
              <a:t>Strategies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02464" y="298527"/>
            <a:ext cx="10518140" cy="3543300"/>
            <a:chOff x="1402464" y="298527"/>
            <a:chExt cx="10518140" cy="3543300"/>
          </a:xfrm>
        </p:grpSpPr>
        <p:sp>
          <p:nvSpPr>
            <p:cNvPr id="16" name="object 16"/>
            <p:cNvSpPr/>
            <p:nvPr/>
          </p:nvSpPr>
          <p:spPr>
            <a:xfrm>
              <a:off x="1416752" y="1881164"/>
              <a:ext cx="3246120" cy="20320"/>
            </a:xfrm>
            <a:custGeom>
              <a:avLst/>
              <a:gdLst/>
              <a:ahLst/>
              <a:cxnLst/>
              <a:rect l="l" t="t" r="r" b="b"/>
              <a:pathLst>
                <a:path w="3246120" h="20319">
                  <a:moveTo>
                    <a:pt x="0" y="19799"/>
                  </a:moveTo>
                  <a:lnTo>
                    <a:pt x="3246005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52253" y="3827076"/>
              <a:ext cx="1519555" cy="0"/>
            </a:xfrm>
            <a:custGeom>
              <a:avLst/>
              <a:gdLst/>
              <a:ahLst/>
              <a:cxnLst/>
              <a:rect l="l" t="t" r="r" b="b"/>
              <a:pathLst>
                <a:path w="1519554">
                  <a:moveTo>
                    <a:pt x="0" y="0"/>
                  </a:moveTo>
                  <a:lnTo>
                    <a:pt x="1519199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22175" y="634819"/>
              <a:ext cx="535305" cy="344170"/>
            </a:xfrm>
            <a:custGeom>
              <a:avLst/>
              <a:gdLst/>
              <a:ahLst/>
              <a:cxnLst/>
              <a:rect l="l" t="t" r="r" b="b"/>
              <a:pathLst>
                <a:path w="535304" h="344169">
                  <a:moveTo>
                    <a:pt x="495592" y="0"/>
                  </a:moveTo>
                  <a:lnTo>
                    <a:pt x="432806" y="43040"/>
                  </a:lnTo>
                  <a:lnTo>
                    <a:pt x="392019" y="61902"/>
                  </a:lnTo>
                  <a:lnTo>
                    <a:pt x="345652" y="78744"/>
                  </a:lnTo>
                  <a:lnTo>
                    <a:pt x="294218" y="93379"/>
                  </a:lnTo>
                  <a:lnTo>
                    <a:pt x="238227" y="105619"/>
                  </a:lnTo>
                  <a:lnTo>
                    <a:pt x="178193" y="115277"/>
                  </a:lnTo>
                  <a:lnTo>
                    <a:pt x="178193" y="39141"/>
                  </a:lnTo>
                  <a:lnTo>
                    <a:pt x="0" y="203034"/>
                  </a:lnTo>
                  <a:lnTo>
                    <a:pt x="178193" y="343700"/>
                  </a:lnTo>
                  <a:lnTo>
                    <a:pt x="178193" y="267563"/>
                  </a:lnTo>
                  <a:lnTo>
                    <a:pt x="200482" y="264363"/>
                  </a:lnTo>
                  <a:lnTo>
                    <a:pt x="265898" y="252310"/>
                  </a:lnTo>
                  <a:lnTo>
                    <a:pt x="325064" y="237394"/>
                  </a:lnTo>
                  <a:lnTo>
                    <a:pt x="377629" y="219929"/>
                  </a:lnTo>
                  <a:lnTo>
                    <a:pt x="423239" y="200230"/>
                  </a:lnTo>
                  <a:lnTo>
                    <a:pt x="461544" y="178611"/>
                  </a:lnTo>
                  <a:lnTo>
                    <a:pt x="492193" y="155389"/>
                  </a:lnTo>
                  <a:lnTo>
                    <a:pt x="529112" y="105391"/>
                  </a:lnTo>
                  <a:lnTo>
                    <a:pt x="534679" y="79245"/>
                  </a:lnTo>
                  <a:lnTo>
                    <a:pt x="531182" y="52755"/>
                  </a:lnTo>
                  <a:lnTo>
                    <a:pt x="518271" y="26234"/>
                  </a:lnTo>
                  <a:lnTo>
                    <a:pt x="495592" y="0"/>
                  </a:lnTo>
                  <a:close/>
                </a:path>
              </a:pathLst>
            </a:custGeom>
            <a:solidFill>
              <a:srgbClr val="970000">
                <a:alpha val="50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2182" y="355634"/>
              <a:ext cx="534670" cy="355600"/>
            </a:xfrm>
            <a:custGeom>
              <a:avLst/>
              <a:gdLst/>
              <a:ahLst/>
              <a:cxnLst/>
              <a:rect l="l" t="t" r="r" b="b"/>
              <a:pathLst>
                <a:path w="534670" h="355600">
                  <a:moveTo>
                    <a:pt x="0" y="0"/>
                  </a:moveTo>
                  <a:lnTo>
                    <a:pt x="0" y="152285"/>
                  </a:lnTo>
                  <a:lnTo>
                    <a:pt x="67058" y="153867"/>
                  </a:lnTo>
                  <a:lnTo>
                    <a:pt x="131631" y="158486"/>
                  </a:lnTo>
                  <a:lnTo>
                    <a:pt x="193217" y="165951"/>
                  </a:lnTo>
                  <a:lnTo>
                    <a:pt x="251315" y="176072"/>
                  </a:lnTo>
                  <a:lnTo>
                    <a:pt x="305425" y="188660"/>
                  </a:lnTo>
                  <a:lnTo>
                    <a:pt x="355045" y="203524"/>
                  </a:lnTo>
                  <a:lnTo>
                    <a:pt x="399675" y="220473"/>
                  </a:lnTo>
                  <a:lnTo>
                    <a:pt x="438812" y="239318"/>
                  </a:lnTo>
                  <a:lnTo>
                    <a:pt x="471958" y="259869"/>
                  </a:lnTo>
                  <a:lnTo>
                    <a:pt x="518266" y="305325"/>
                  </a:lnTo>
                  <a:lnTo>
                    <a:pt x="534593" y="355320"/>
                  </a:lnTo>
                  <a:lnTo>
                    <a:pt x="534593" y="203034"/>
                  </a:lnTo>
                  <a:lnTo>
                    <a:pt x="518266" y="153043"/>
                  </a:lnTo>
                  <a:lnTo>
                    <a:pt x="471958" y="107589"/>
                  </a:lnTo>
                  <a:lnTo>
                    <a:pt x="438812" y="87038"/>
                  </a:lnTo>
                  <a:lnTo>
                    <a:pt x="399675" y="68193"/>
                  </a:lnTo>
                  <a:lnTo>
                    <a:pt x="355045" y="51243"/>
                  </a:lnTo>
                  <a:lnTo>
                    <a:pt x="305425" y="36378"/>
                  </a:lnTo>
                  <a:lnTo>
                    <a:pt x="251315" y="23789"/>
                  </a:lnTo>
                  <a:lnTo>
                    <a:pt x="193217" y="13667"/>
                  </a:lnTo>
                  <a:lnTo>
                    <a:pt x="131631" y="6201"/>
                  </a:lnTo>
                  <a:lnTo>
                    <a:pt x="67058" y="1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0000">
                <a:alpha val="50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22182" y="355634"/>
              <a:ext cx="534670" cy="622935"/>
            </a:xfrm>
            <a:custGeom>
              <a:avLst/>
              <a:gdLst/>
              <a:ahLst/>
              <a:cxnLst/>
              <a:rect l="l" t="t" r="r" b="b"/>
              <a:pathLst>
                <a:path w="534670" h="622935">
                  <a:moveTo>
                    <a:pt x="534593" y="355320"/>
                  </a:moveTo>
                  <a:lnTo>
                    <a:pt x="518266" y="305325"/>
                  </a:lnTo>
                  <a:lnTo>
                    <a:pt x="471958" y="259869"/>
                  </a:lnTo>
                  <a:lnTo>
                    <a:pt x="438812" y="239318"/>
                  </a:lnTo>
                  <a:lnTo>
                    <a:pt x="399675" y="220473"/>
                  </a:lnTo>
                  <a:lnTo>
                    <a:pt x="355045" y="203524"/>
                  </a:lnTo>
                  <a:lnTo>
                    <a:pt x="305425" y="188660"/>
                  </a:lnTo>
                  <a:lnTo>
                    <a:pt x="251315" y="176072"/>
                  </a:lnTo>
                  <a:lnTo>
                    <a:pt x="193217" y="165951"/>
                  </a:lnTo>
                  <a:lnTo>
                    <a:pt x="131631" y="158486"/>
                  </a:lnTo>
                  <a:lnTo>
                    <a:pt x="67058" y="153867"/>
                  </a:lnTo>
                  <a:lnTo>
                    <a:pt x="0" y="152285"/>
                  </a:lnTo>
                  <a:lnTo>
                    <a:pt x="0" y="0"/>
                  </a:lnTo>
                  <a:lnTo>
                    <a:pt x="67058" y="1582"/>
                  </a:lnTo>
                  <a:lnTo>
                    <a:pt x="131631" y="6201"/>
                  </a:lnTo>
                  <a:lnTo>
                    <a:pt x="193217" y="13667"/>
                  </a:lnTo>
                  <a:lnTo>
                    <a:pt x="251315" y="23789"/>
                  </a:lnTo>
                  <a:lnTo>
                    <a:pt x="305425" y="36378"/>
                  </a:lnTo>
                  <a:lnTo>
                    <a:pt x="355045" y="51243"/>
                  </a:lnTo>
                  <a:lnTo>
                    <a:pt x="399675" y="68193"/>
                  </a:lnTo>
                  <a:lnTo>
                    <a:pt x="438812" y="87038"/>
                  </a:lnTo>
                  <a:lnTo>
                    <a:pt x="471958" y="107589"/>
                  </a:lnTo>
                  <a:lnTo>
                    <a:pt x="518266" y="153043"/>
                  </a:lnTo>
                  <a:lnTo>
                    <a:pt x="534593" y="203034"/>
                  </a:lnTo>
                  <a:lnTo>
                    <a:pt x="534593" y="355320"/>
                  </a:lnTo>
                  <a:lnTo>
                    <a:pt x="514228" y="410874"/>
                  </a:lnTo>
                  <a:lnTo>
                    <a:pt x="456292" y="461115"/>
                  </a:lnTo>
                  <a:lnTo>
                    <a:pt x="414717" y="483446"/>
                  </a:lnTo>
                  <a:lnTo>
                    <a:pt x="365527" y="503493"/>
                  </a:lnTo>
                  <a:lnTo>
                    <a:pt x="309315" y="520938"/>
                  </a:lnTo>
                  <a:lnTo>
                    <a:pt x="246673" y="535462"/>
                  </a:lnTo>
                  <a:lnTo>
                    <a:pt x="178193" y="546747"/>
                  </a:lnTo>
                  <a:lnTo>
                    <a:pt x="178193" y="622884"/>
                  </a:lnTo>
                  <a:lnTo>
                    <a:pt x="0" y="482219"/>
                  </a:lnTo>
                  <a:lnTo>
                    <a:pt x="178193" y="318325"/>
                  </a:lnTo>
                  <a:lnTo>
                    <a:pt x="178193" y="394462"/>
                  </a:lnTo>
                  <a:lnTo>
                    <a:pt x="238223" y="384803"/>
                  </a:lnTo>
                  <a:lnTo>
                    <a:pt x="294212" y="372563"/>
                  </a:lnTo>
                  <a:lnTo>
                    <a:pt x="345646" y="357928"/>
                  </a:lnTo>
                  <a:lnTo>
                    <a:pt x="392013" y="341087"/>
                  </a:lnTo>
                  <a:lnTo>
                    <a:pt x="432799" y="322224"/>
                  </a:lnTo>
                  <a:lnTo>
                    <a:pt x="467492" y="301527"/>
                  </a:lnTo>
                  <a:lnTo>
                    <a:pt x="495579" y="27918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37620" y="303300"/>
              <a:ext cx="590550" cy="398145"/>
            </a:xfrm>
            <a:custGeom>
              <a:avLst/>
              <a:gdLst/>
              <a:ahLst/>
              <a:cxnLst/>
              <a:rect l="l" t="t" r="r" b="b"/>
              <a:pathLst>
                <a:path w="590550" h="398145">
                  <a:moveTo>
                    <a:pt x="393529" y="0"/>
                  </a:moveTo>
                  <a:lnTo>
                    <a:pt x="393529" y="84302"/>
                  </a:lnTo>
                  <a:lnTo>
                    <a:pt x="322348" y="96858"/>
                  </a:lnTo>
                  <a:lnTo>
                    <a:pt x="264020" y="110840"/>
                  </a:lnTo>
                  <a:lnTo>
                    <a:pt x="210793" y="127208"/>
                  </a:lnTo>
                  <a:lnTo>
                    <a:pt x="162928" y="145728"/>
                  </a:lnTo>
                  <a:lnTo>
                    <a:pt x="120687" y="166164"/>
                  </a:lnTo>
                  <a:lnTo>
                    <a:pt x="84332" y="188284"/>
                  </a:lnTo>
                  <a:lnTo>
                    <a:pt x="54125" y="211851"/>
                  </a:lnTo>
                  <a:lnTo>
                    <a:pt x="13198" y="262395"/>
                  </a:lnTo>
                  <a:lnTo>
                    <a:pt x="0" y="315921"/>
                  </a:lnTo>
                  <a:lnTo>
                    <a:pt x="4453" y="343216"/>
                  </a:lnTo>
                  <a:lnTo>
                    <a:pt x="16624" y="370554"/>
                  </a:lnTo>
                  <a:lnTo>
                    <a:pt x="36773" y="397700"/>
                  </a:lnTo>
                  <a:lnTo>
                    <a:pt x="62780" y="373030"/>
                  </a:lnTo>
                  <a:lnTo>
                    <a:pt x="94927" y="349900"/>
                  </a:lnTo>
                  <a:lnTo>
                    <a:pt x="132800" y="328478"/>
                  </a:lnTo>
                  <a:lnTo>
                    <a:pt x="175984" y="308933"/>
                  </a:lnTo>
                  <a:lnTo>
                    <a:pt x="224064" y="291434"/>
                  </a:lnTo>
                  <a:lnTo>
                    <a:pt x="276625" y="276149"/>
                  </a:lnTo>
                  <a:lnTo>
                    <a:pt x="333251" y="263246"/>
                  </a:lnTo>
                  <a:lnTo>
                    <a:pt x="393529" y="252895"/>
                  </a:lnTo>
                  <a:lnTo>
                    <a:pt x="393529" y="337197"/>
                  </a:lnTo>
                  <a:lnTo>
                    <a:pt x="590226" y="154698"/>
                  </a:lnTo>
                  <a:lnTo>
                    <a:pt x="393529" y="0"/>
                  </a:lnTo>
                  <a:close/>
                </a:path>
              </a:pathLst>
            </a:custGeom>
            <a:solidFill>
              <a:srgbClr val="970000">
                <a:alpha val="50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37748" y="616700"/>
              <a:ext cx="590550" cy="412115"/>
            </a:xfrm>
            <a:custGeom>
              <a:avLst/>
              <a:gdLst/>
              <a:ahLst/>
              <a:cxnLst/>
              <a:rect l="l" t="t" r="r" b="b"/>
              <a:pathLst>
                <a:path w="590550" h="412115">
                  <a:moveTo>
                    <a:pt x="0" y="0"/>
                  </a:moveTo>
                  <a:lnTo>
                    <a:pt x="0" y="168592"/>
                  </a:lnTo>
                  <a:lnTo>
                    <a:pt x="3462" y="195071"/>
                  </a:lnTo>
                  <a:lnTo>
                    <a:pt x="30083" y="245402"/>
                  </a:lnTo>
                  <a:lnTo>
                    <a:pt x="80566" y="291243"/>
                  </a:lnTo>
                  <a:lnTo>
                    <a:pt x="113855" y="312109"/>
                  </a:lnTo>
                  <a:lnTo>
                    <a:pt x="152030" y="331408"/>
                  </a:lnTo>
                  <a:lnTo>
                    <a:pt x="194730" y="348991"/>
                  </a:lnTo>
                  <a:lnTo>
                    <a:pt x="241596" y="364711"/>
                  </a:lnTo>
                  <a:lnTo>
                    <a:pt x="292267" y="378419"/>
                  </a:lnTo>
                  <a:lnTo>
                    <a:pt x="346384" y="389966"/>
                  </a:lnTo>
                  <a:lnTo>
                    <a:pt x="403586" y="399206"/>
                  </a:lnTo>
                  <a:lnTo>
                    <a:pt x="463513" y="405989"/>
                  </a:lnTo>
                  <a:lnTo>
                    <a:pt x="525806" y="410168"/>
                  </a:lnTo>
                  <a:lnTo>
                    <a:pt x="590105" y="411594"/>
                  </a:lnTo>
                  <a:lnTo>
                    <a:pt x="590105" y="243001"/>
                  </a:lnTo>
                  <a:lnTo>
                    <a:pt x="525806" y="241575"/>
                  </a:lnTo>
                  <a:lnTo>
                    <a:pt x="463513" y="237396"/>
                  </a:lnTo>
                  <a:lnTo>
                    <a:pt x="403586" y="230612"/>
                  </a:lnTo>
                  <a:lnTo>
                    <a:pt x="346384" y="221372"/>
                  </a:lnTo>
                  <a:lnTo>
                    <a:pt x="292267" y="209823"/>
                  </a:lnTo>
                  <a:lnTo>
                    <a:pt x="241596" y="196115"/>
                  </a:lnTo>
                  <a:lnTo>
                    <a:pt x="194730" y="180394"/>
                  </a:lnTo>
                  <a:lnTo>
                    <a:pt x="152030" y="162810"/>
                  </a:lnTo>
                  <a:lnTo>
                    <a:pt x="113855" y="143511"/>
                  </a:lnTo>
                  <a:lnTo>
                    <a:pt x="80566" y="122645"/>
                  </a:lnTo>
                  <a:lnTo>
                    <a:pt x="30083" y="76805"/>
                  </a:lnTo>
                  <a:lnTo>
                    <a:pt x="3462" y="26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0000">
                <a:alpha val="505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37748" y="303289"/>
              <a:ext cx="590550" cy="725170"/>
            </a:xfrm>
            <a:custGeom>
              <a:avLst/>
              <a:gdLst/>
              <a:ahLst/>
              <a:cxnLst/>
              <a:rect l="l" t="t" r="r" b="b"/>
              <a:pathLst>
                <a:path w="590550" h="725169">
                  <a:moveTo>
                    <a:pt x="0" y="313410"/>
                  </a:moveTo>
                  <a:lnTo>
                    <a:pt x="13610" y="365538"/>
                  </a:lnTo>
                  <a:lnTo>
                    <a:pt x="52522" y="413771"/>
                  </a:lnTo>
                  <a:lnTo>
                    <a:pt x="113855" y="456922"/>
                  </a:lnTo>
                  <a:lnTo>
                    <a:pt x="152030" y="476221"/>
                  </a:lnTo>
                  <a:lnTo>
                    <a:pt x="194730" y="493805"/>
                  </a:lnTo>
                  <a:lnTo>
                    <a:pt x="241596" y="509525"/>
                  </a:lnTo>
                  <a:lnTo>
                    <a:pt x="292267" y="523234"/>
                  </a:lnTo>
                  <a:lnTo>
                    <a:pt x="346384" y="534783"/>
                  </a:lnTo>
                  <a:lnTo>
                    <a:pt x="403586" y="544023"/>
                  </a:lnTo>
                  <a:lnTo>
                    <a:pt x="463513" y="550807"/>
                  </a:lnTo>
                  <a:lnTo>
                    <a:pt x="525806" y="554986"/>
                  </a:lnTo>
                  <a:lnTo>
                    <a:pt x="590105" y="556412"/>
                  </a:lnTo>
                  <a:lnTo>
                    <a:pt x="590105" y="725004"/>
                  </a:lnTo>
                  <a:lnTo>
                    <a:pt x="525806" y="723579"/>
                  </a:lnTo>
                  <a:lnTo>
                    <a:pt x="463513" y="719400"/>
                  </a:lnTo>
                  <a:lnTo>
                    <a:pt x="403586" y="712617"/>
                  </a:lnTo>
                  <a:lnTo>
                    <a:pt x="346384" y="703377"/>
                  </a:lnTo>
                  <a:lnTo>
                    <a:pt x="292267" y="691829"/>
                  </a:lnTo>
                  <a:lnTo>
                    <a:pt x="241596" y="678121"/>
                  </a:lnTo>
                  <a:lnTo>
                    <a:pt x="194730" y="662402"/>
                  </a:lnTo>
                  <a:lnTo>
                    <a:pt x="152030" y="644818"/>
                  </a:lnTo>
                  <a:lnTo>
                    <a:pt x="113855" y="625520"/>
                  </a:lnTo>
                  <a:lnTo>
                    <a:pt x="80566" y="604654"/>
                  </a:lnTo>
                  <a:lnTo>
                    <a:pt x="30083" y="558813"/>
                  </a:lnTo>
                  <a:lnTo>
                    <a:pt x="3462" y="508482"/>
                  </a:lnTo>
                  <a:lnTo>
                    <a:pt x="0" y="482003"/>
                  </a:lnTo>
                  <a:lnTo>
                    <a:pt x="0" y="313410"/>
                  </a:lnTo>
                  <a:lnTo>
                    <a:pt x="18279" y="253332"/>
                  </a:lnTo>
                  <a:lnTo>
                    <a:pt x="70576" y="198161"/>
                  </a:lnTo>
                  <a:lnTo>
                    <a:pt x="108288" y="173110"/>
                  </a:lnTo>
                  <a:lnTo>
                    <a:pt x="153073" y="150118"/>
                  </a:lnTo>
                  <a:lnTo>
                    <a:pt x="204454" y="129464"/>
                  </a:lnTo>
                  <a:lnTo>
                    <a:pt x="261955" y="111425"/>
                  </a:lnTo>
                  <a:lnTo>
                    <a:pt x="325099" y="96278"/>
                  </a:lnTo>
                  <a:lnTo>
                    <a:pt x="393407" y="84302"/>
                  </a:lnTo>
                  <a:lnTo>
                    <a:pt x="393407" y="0"/>
                  </a:lnTo>
                  <a:lnTo>
                    <a:pt x="590105" y="154711"/>
                  </a:lnTo>
                  <a:lnTo>
                    <a:pt x="393407" y="337210"/>
                  </a:lnTo>
                  <a:lnTo>
                    <a:pt x="393407" y="252907"/>
                  </a:lnTo>
                  <a:lnTo>
                    <a:pt x="333130" y="263259"/>
                  </a:lnTo>
                  <a:lnTo>
                    <a:pt x="276503" y="276162"/>
                  </a:lnTo>
                  <a:lnTo>
                    <a:pt x="223942" y="291447"/>
                  </a:lnTo>
                  <a:lnTo>
                    <a:pt x="175861" y="308946"/>
                  </a:lnTo>
                  <a:lnTo>
                    <a:pt x="132676" y="328491"/>
                  </a:lnTo>
                  <a:lnTo>
                    <a:pt x="94800" y="349912"/>
                  </a:lnTo>
                  <a:lnTo>
                    <a:pt x="62650" y="373042"/>
                  </a:lnTo>
                  <a:lnTo>
                    <a:pt x="36639" y="397713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55374" y="3774097"/>
              <a:ext cx="7655559" cy="24130"/>
            </a:xfrm>
            <a:custGeom>
              <a:avLst/>
              <a:gdLst/>
              <a:ahLst/>
              <a:cxnLst/>
              <a:rect l="l" t="t" r="r" b="b"/>
              <a:pathLst>
                <a:path w="7655559" h="24129">
                  <a:moveTo>
                    <a:pt x="0" y="24002"/>
                  </a:moveTo>
                  <a:lnTo>
                    <a:pt x="7655102" y="0"/>
                  </a:lnTo>
                </a:path>
              </a:pathLst>
            </a:custGeom>
            <a:ln w="190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87289" y="2047117"/>
            <a:ext cx="3287395" cy="48577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ts val="1860"/>
              </a:lnSpc>
              <a:spcBef>
                <a:spcPts val="15"/>
              </a:spcBef>
            </a:pPr>
            <a:r>
              <a:rPr sz="1400" i="1">
                <a:latin typeface="Arial"/>
                <a:cs typeface="Arial"/>
              </a:rPr>
              <a:t>What</a:t>
            </a:r>
            <a:r>
              <a:rPr sz="1400" i="1" spc="-5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are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the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main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focus</a:t>
            </a:r>
            <a:r>
              <a:rPr sz="1400" i="1" spc="-3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areas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(“Pillars</a:t>
            </a:r>
            <a:r>
              <a:rPr sz="1400" i="1" spc="-30">
                <a:latin typeface="Arial"/>
                <a:cs typeface="Arial"/>
              </a:rPr>
              <a:t> </a:t>
            </a:r>
            <a:r>
              <a:rPr sz="1400" i="1" spc="-25">
                <a:latin typeface="Arial"/>
                <a:cs typeface="Arial"/>
              </a:rPr>
              <a:t>of </a:t>
            </a:r>
            <a:r>
              <a:rPr sz="1400" i="1">
                <a:latin typeface="Arial"/>
                <a:cs typeface="Arial"/>
              </a:rPr>
              <a:t>Excellence”)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of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our</a:t>
            </a:r>
            <a:r>
              <a:rPr sz="1400" i="1" spc="-40">
                <a:latin typeface="Arial"/>
                <a:cs typeface="Arial"/>
              </a:rPr>
              <a:t> </a:t>
            </a:r>
            <a:r>
              <a:rPr sz="1800" i="1" spc="-20">
                <a:latin typeface="Arial"/>
                <a:cs typeface="Arial"/>
              </a:rPr>
              <a:t>work</a:t>
            </a:r>
            <a:r>
              <a:rPr sz="1400" i="1" spc="-20"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96583" y="1268127"/>
            <a:ext cx="3014345" cy="410209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440"/>
              </a:spcBef>
            </a:pPr>
            <a:r>
              <a:rPr sz="1400" i="1">
                <a:latin typeface="Arial"/>
                <a:cs typeface="Arial"/>
              </a:rPr>
              <a:t>What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results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do</a:t>
            </a:r>
            <a:r>
              <a:rPr sz="1400" i="1" spc="-1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we</a:t>
            </a:r>
            <a:r>
              <a:rPr sz="1400" i="1" spc="-1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want</a:t>
            </a:r>
            <a:r>
              <a:rPr sz="1400" i="1" spc="-1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to</a:t>
            </a:r>
            <a:r>
              <a:rPr sz="1400" i="1" spc="-2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satisfy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 spc="-25">
                <a:latin typeface="Arial"/>
                <a:cs typeface="Arial"/>
              </a:rPr>
              <a:t>our </a:t>
            </a:r>
            <a:r>
              <a:rPr sz="1400" i="1">
                <a:latin typeface="Arial"/>
                <a:cs typeface="Arial"/>
              </a:rPr>
              <a:t>stakeholder</a:t>
            </a:r>
            <a:r>
              <a:rPr sz="1400" i="1" spc="-80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needs?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83747" y="3112427"/>
            <a:ext cx="4028440" cy="4806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 marR="163195">
              <a:lnSpc>
                <a:spcPts val="1510"/>
              </a:lnSpc>
              <a:spcBef>
                <a:spcPts val="340"/>
              </a:spcBef>
            </a:pPr>
            <a:r>
              <a:rPr sz="1400" i="1">
                <a:latin typeface="Arial"/>
                <a:cs typeface="Arial"/>
              </a:rPr>
              <a:t>How</a:t>
            </a:r>
            <a:r>
              <a:rPr sz="1400" i="1" spc="-1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will</a:t>
            </a:r>
            <a:r>
              <a:rPr sz="1400" i="1" spc="-2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we</a:t>
            </a:r>
            <a:r>
              <a:rPr sz="1400" i="1" spc="-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evaluate</a:t>
            </a:r>
            <a:r>
              <a:rPr sz="1400" i="1" spc="-6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performance</a:t>
            </a:r>
            <a:r>
              <a:rPr sz="1400" i="1" spc="-5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to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know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if</a:t>
            </a:r>
            <a:r>
              <a:rPr sz="1400" i="1" spc="-15">
                <a:latin typeface="Arial"/>
                <a:cs typeface="Arial"/>
              </a:rPr>
              <a:t> </a:t>
            </a:r>
            <a:r>
              <a:rPr sz="1400" i="1" spc="-25">
                <a:latin typeface="Arial"/>
                <a:cs typeface="Arial"/>
              </a:rPr>
              <a:t>we </a:t>
            </a:r>
            <a:r>
              <a:rPr sz="1400" i="1">
                <a:latin typeface="Arial"/>
                <a:cs typeface="Arial"/>
              </a:rPr>
              <a:t>are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achieving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the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results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we</a:t>
            </a:r>
            <a:r>
              <a:rPr sz="1400" i="1" spc="-15">
                <a:latin typeface="Arial"/>
                <a:cs typeface="Arial"/>
              </a:rPr>
              <a:t> </a:t>
            </a:r>
            <a:r>
              <a:rPr sz="1400" i="1" spc="-20">
                <a:latin typeface="Arial"/>
                <a:cs typeface="Arial"/>
              </a:rPr>
              <a:t>want?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33735" y="3873843"/>
            <a:ext cx="3707765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560" rIns="0" bIns="0" rtlCol="0">
            <a:spAutoFit/>
          </a:bodyPr>
          <a:lstStyle/>
          <a:p>
            <a:pPr marL="90805" marR="327660">
              <a:lnSpc>
                <a:spcPct val="100000"/>
              </a:lnSpc>
              <a:spcBef>
                <a:spcPts val="280"/>
              </a:spcBef>
            </a:pPr>
            <a:r>
              <a:rPr sz="1800" i="1">
                <a:latin typeface="Arial"/>
                <a:cs typeface="Arial"/>
              </a:rPr>
              <a:t>W</a:t>
            </a:r>
            <a:r>
              <a:rPr sz="1400" i="1">
                <a:latin typeface="Arial"/>
                <a:cs typeface="Arial"/>
              </a:rPr>
              <a:t>hat</a:t>
            </a:r>
            <a:r>
              <a:rPr sz="1400" i="1" spc="-40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high-</a:t>
            </a:r>
            <a:r>
              <a:rPr sz="1400" i="1">
                <a:latin typeface="Arial"/>
                <a:cs typeface="Arial"/>
              </a:rPr>
              <a:t>leverage</a:t>
            </a:r>
            <a:r>
              <a:rPr sz="1400" i="1" spc="-5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strategies</a:t>
            </a:r>
            <a:r>
              <a:rPr sz="1400" i="1" spc="-6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will</a:t>
            </a:r>
            <a:r>
              <a:rPr sz="1400" i="1" spc="-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lead</a:t>
            </a:r>
            <a:r>
              <a:rPr sz="1400" i="1" spc="-30">
                <a:latin typeface="Arial"/>
                <a:cs typeface="Arial"/>
              </a:rPr>
              <a:t> </a:t>
            </a:r>
            <a:r>
              <a:rPr sz="1400" i="1" spc="-25">
                <a:latin typeface="Arial"/>
                <a:cs typeface="Arial"/>
              </a:rPr>
              <a:t>to </a:t>
            </a:r>
            <a:r>
              <a:rPr sz="1400" i="1">
                <a:latin typeface="Arial"/>
                <a:cs typeface="Arial"/>
              </a:rPr>
              <a:t>the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desired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results?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14707" y="3015703"/>
            <a:ext cx="1903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860" marR="5080" indent="-391795">
              <a:lnSpc>
                <a:spcPct val="100000"/>
              </a:lnSpc>
              <a:spcBef>
                <a:spcPts val="100"/>
              </a:spcBef>
            </a:pPr>
            <a:r>
              <a:rPr sz="1800" b="1">
                <a:latin typeface="Arial"/>
                <a:cs typeface="Arial"/>
              </a:rPr>
              <a:t>Key</a:t>
            </a:r>
            <a:r>
              <a:rPr sz="1800" b="1" spc="-20">
                <a:latin typeface="Arial"/>
                <a:cs typeface="Arial"/>
              </a:rPr>
              <a:t> </a:t>
            </a:r>
            <a:r>
              <a:rPr sz="1800" b="1" spc="-10">
                <a:latin typeface="Arial"/>
                <a:cs typeface="Arial"/>
              </a:rPr>
              <a:t>Performance Indicators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54778" y="2598051"/>
            <a:ext cx="3956050" cy="4375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0805" marR="426084">
              <a:lnSpc>
                <a:spcPct val="80000"/>
              </a:lnSpc>
              <a:spcBef>
                <a:spcPts val="315"/>
              </a:spcBef>
            </a:pPr>
            <a:r>
              <a:rPr sz="1400" i="1">
                <a:latin typeface="Arial"/>
                <a:cs typeface="Arial"/>
              </a:rPr>
              <a:t>What</a:t>
            </a:r>
            <a:r>
              <a:rPr sz="1400" i="1" spc="-6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continuous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improvement</a:t>
            </a:r>
            <a:r>
              <a:rPr sz="1400" i="1" spc="-6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activities</a:t>
            </a:r>
            <a:r>
              <a:rPr sz="1400" i="1" spc="-65">
                <a:latin typeface="Arial"/>
                <a:cs typeface="Arial"/>
              </a:rPr>
              <a:t> </a:t>
            </a:r>
            <a:r>
              <a:rPr sz="1400" i="1" spc="-25">
                <a:latin typeface="Arial"/>
                <a:cs typeface="Arial"/>
              </a:rPr>
              <a:t>are </a:t>
            </a:r>
            <a:r>
              <a:rPr sz="1400" i="1">
                <a:latin typeface="Arial"/>
                <a:cs typeface="Arial"/>
              </a:rPr>
              <a:t>needed</a:t>
            </a:r>
            <a:r>
              <a:rPr sz="1400" i="1" spc="-4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to</a:t>
            </a:r>
            <a:r>
              <a:rPr sz="1400" i="1" spc="-3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get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results?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439634" y="120816"/>
            <a:ext cx="116141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 marR="5080" indent="-112395">
              <a:lnSpc>
                <a:spcPct val="135300"/>
              </a:lnSpc>
              <a:spcBef>
                <a:spcPts val="100"/>
              </a:spcBef>
            </a:pPr>
            <a:r>
              <a:rPr sz="2400" spc="-10">
                <a:solidFill>
                  <a:srgbClr val="000000"/>
                </a:solidFill>
                <a:latin typeface="Arial"/>
                <a:cs typeface="Arial"/>
              </a:rPr>
              <a:t>Mission Vision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84506" y="222313"/>
            <a:ext cx="2600960" cy="8032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77165" marR="725170">
              <a:lnSpc>
                <a:spcPts val="1510"/>
              </a:lnSpc>
              <a:spcBef>
                <a:spcPts val="295"/>
              </a:spcBef>
            </a:pPr>
            <a:r>
              <a:rPr sz="1400" i="1">
                <a:latin typeface="Arial"/>
                <a:cs typeface="Arial"/>
              </a:rPr>
              <a:t>What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is</a:t>
            </a:r>
            <a:r>
              <a:rPr sz="1400" i="1" spc="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our</a:t>
            </a:r>
            <a:r>
              <a:rPr sz="1400" i="1" spc="-15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purpose? </a:t>
            </a:r>
            <a:r>
              <a:rPr sz="1400" i="1">
                <a:latin typeface="Arial"/>
                <a:cs typeface="Arial"/>
              </a:rPr>
              <a:t>What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do</a:t>
            </a:r>
            <a:r>
              <a:rPr sz="1400" i="1" spc="-1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we</a:t>
            </a:r>
            <a:r>
              <a:rPr sz="1400" i="1" spc="-5">
                <a:latin typeface="Arial"/>
                <a:cs typeface="Arial"/>
              </a:rPr>
              <a:t> </a:t>
            </a:r>
            <a:r>
              <a:rPr sz="1400" i="1" spc="-25">
                <a:latin typeface="Arial"/>
                <a:cs typeface="Arial"/>
              </a:rPr>
              <a:t>do?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400" i="1">
                <a:latin typeface="Arial"/>
                <a:cs typeface="Arial"/>
              </a:rPr>
              <a:t>What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is our</a:t>
            </a:r>
            <a:r>
              <a:rPr sz="1400" i="1" spc="-2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picture</a:t>
            </a:r>
            <a:r>
              <a:rPr sz="1400" i="1" spc="-4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of</a:t>
            </a:r>
            <a:r>
              <a:rPr sz="1400" i="1" spc="-1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the</a:t>
            </a:r>
            <a:r>
              <a:rPr sz="1400" i="1" spc="-20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future?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885400" y="177153"/>
            <a:ext cx="30003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>
                <a:latin typeface="Arial"/>
                <a:cs typeface="Arial"/>
              </a:rPr>
              <a:t>We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are</a:t>
            </a:r>
            <a:r>
              <a:rPr sz="1600" spc="-2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educating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 spc="-25">
                <a:latin typeface="Arial"/>
                <a:cs typeface="Arial"/>
              </a:rPr>
              <a:t>and </a:t>
            </a:r>
            <a:r>
              <a:rPr sz="1600" spc="-10">
                <a:latin typeface="Arial"/>
                <a:cs typeface="Arial"/>
              </a:rPr>
              <a:t>empowering</a:t>
            </a:r>
            <a:r>
              <a:rPr sz="1600" spc="-10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Atlanta’s</a:t>
            </a:r>
            <a:r>
              <a:rPr sz="1600" spc="-5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students</a:t>
            </a:r>
            <a:r>
              <a:rPr sz="1600" spc="-35">
                <a:latin typeface="Arial"/>
                <a:cs typeface="Arial"/>
              </a:rPr>
              <a:t> </a:t>
            </a:r>
            <a:r>
              <a:rPr sz="1600" spc="-25">
                <a:latin typeface="Arial"/>
                <a:cs typeface="Arial"/>
              </a:rPr>
              <a:t>to </a:t>
            </a:r>
            <a:r>
              <a:rPr sz="1600">
                <a:latin typeface="Arial"/>
                <a:cs typeface="Arial"/>
              </a:rPr>
              <a:t>shape</a:t>
            </a:r>
            <a:r>
              <a:rPr sz="1600" spc="-3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the</a:t>
            </a:r>
            <a:r>
              <a:rPr sz="1600" spc="-20">
                <a:latin typeface="Arial"/>
                <a:cs typeface="Arial"/>
              </a:rPr>
              <a:t> </a:t>
            </a:r>
            <a:r>
              <a:rPr sz="1600" spc="-10">
                <a:latin typeface="Arial"/>
                <a:cs typeface="Arial"/>
              </a:rPr>
              <a:t>future.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35606" y="1042785"/>
            <a:ext cx="2927985" cy="659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900" indent="-330200">
              <a:lnSpc>
                <a:spcPts val="1730"/>
              </a:lnSpc>
              <a:spcBef>
                <a:spcPts val="95"/>
              </a:spcBef>
              <a:buAutoNum type="arabicPeriod"/>
              <a:tabLst>
                <a:tab pos="342900" algn="l"/>
              </a:tabLst>
            </a:pPr>
            <a:r>
              <a:rPr sz="1600" spc="-10">
                <a:latin typeface="Arial"/>
                <a:cs typeface="Arial"/>
              </a:rPr>
              <a:t>Literacy</a:t>
            </a:r>
            <a:endParaRPr sz="1600">
              <a:latin typeface="Arial"/>
              <a:cs typeface="Arial"/>
            </a:endParaRPr>
          </a:p>
          <a:p>
            <a:pPr marL="342900" indent="-330200">
              <a:lnSpc>
                <a:spcPts val="1535"/>
              </a:lnSpc>
              <a:buAutoNum type="arabicPeriod"/>
              <a:tabLst>
                <a:tab pos="342900" algn="l"/>
              </a:tabLst>
            </a:pPr>
            <a:r>
              <a:rPr sz="1600" spc="-10">
                <a:latin typeface="Arial"/>
                <a:cs typeface="Arial"/>
              </a:rPr>
              <a:t>Numeracy</a:t>
            </a:r>
            <a:endParaRPr sz="1600">
              <a:latin typeface="Arial"/>
              <a:cs typeface="Arial"/>
            </a:endParaRPr>
          </a:p>
          <a:p>
            <a:pPr marL="342900" indent="-330200">
              <a:lnSpc>
                <a:spcPts val="1730"/>
              </a:lnSpc>
              <a:buAutoNum type="arabicPeriod"/>
              <a:tabLst>
                <a:tab pos="342900" algn="l"/>
              </a:tabLst>
            </a:pPr>
            <a:r>
              <a:rPr sz="1600">
                <a:latin typeface="Arial"/>
                <a:cs typeface="Arial"/>
              </a:rPr>
              <a:t>College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&amp;</a:t>
            </a:r>
            <a:r>
              <a:rPr sz="1600" spc="-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Career</a:t>
            </a:r>
            <a:r>
              <a:rPr sz="1600" spc="-20">
                <a:latin typeface="Arial"/>
                <a:cs typeface="Arial"/>
              </a:rPr>
              <a:t> </a:t>
            </a:r>
            <a:r>
              <a:rPr sz="1600" spc="-10">
                <a:latin typeface="Arial"/>
                <a:cs typeface="Arial"/>
              </a:rPr>
              <a:t>Readiness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85339" y="2045502"/>
            <a:ext cx="2845435" cy="1543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775"/>
              </a:lnSpc>
              <a:spcBef>
                <a:spcPts val="95"/>
              </a:spcBef>
            </a:pPr>
            <a:r>
              <a:rPr sz="1600">
                <a:latin typeface="Arial"/>
                <a:cs typeface="Arial"/>
              </a:rPr>
              <a:t>We</a:t>
            </a:r>
            <a:r>
              <a:rPr sz="1600" spc="-3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are</a:t>
            </a:r>
            <a:r>
              <a:rPr sz="1600" spc="-1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Caring</a:t>
            </a:r>
            <a:r>
              <a:rPr sz="1600" spc="-3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for</a:t>
            </a:r>
            <a:r>
              <a:rPr sz="1600" spc="-1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Every</a:t>
            </a:r>
            <a:r>
              <a:rPr sz="1600" spc="-25">
                <a:latin typeface="Arial"/>
                <a:cs typeface="Arial"/>
              </a:rPr>
              <a:t> </a:t>
            </a:r>
            <a:r>
              <a:rPr sz="1600" spc="-20">
                <a:latin typeface="Arial"/>
                <a:cs typeface="Arial"/>
              </a:rPr>
              <a:t>Child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75"/>
              </a:lnSpc>
            </a:pPr>
            <a:r>
              <a:rPr sz="1600" i="1" spc="-10">
                <a:latin typeface="Arial"/>
                <a:cs typeface="Arial"/>
              </a:rPr>
              <a:t>(example)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630"/>
              </a:lnSpc>
              <a:spcBef>
                <a:spcPts val="945"/>
              </a:spcBef>
            </a:pPr>
            <a:r>
              <a:rPr sz="1600">
                <a:latin typeface="Arial"/>
                <a:cs typeface="Arial"/>
              </a:rPr>
              <a:t>Expand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strategies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that</a:t>
            </a:r>
            <a:r>
              <a:rPr sz="1600" spc="-30">
                <a:latin typeface="Arial"/>
                <a:cs typeface="Arial"/>
              </a:rPr>
              <a:t> </a:t>
            </a:r>
            <a:r>
              <a:rPr sz="1600" spc="-10">
                <a:latin typeface="Arial"/>
                <a:cs typeface="Arial"/>
              </a:rPr>
              <a:t>reduce </a:t>
            </a:r>
            <a:r>
              <a:rPr sz="1600">
                <a:latin typeface="Arial"/>
                <a:cs typeface="Arial"/>
              </a:rPr>
              <a:t>chronic</a:t>
            </a:r>
            <a:r>
              <a:rPr sz="1600" spc="-6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absenteeism</a:t>
            </a:r>
            <a:r>
              <a:rPr sz="1600" spc="-75">
                <a:latin typeface="Arial"/>
                <a:cs typeface="Arial"/>
              </a:rPr>
              <a:t> </a:t>
            </a:r>
            <a:r>
              <a:rPr sz="1600" i="1" spc="-10">
                <a:latin typeface="Arial"/>
                <a:cs typeface="Arial"/>
              </a:rPr>
              <a:t>(example)</a:t>
            </a:r>
            <a:endParaRPr sz="1600">
              <a:latin typeface="Arial"/>
              <a:cs typeface="Arial"/>
            </a:endParaRPr>
          </a:p>
          <a:p>
            <a:pPr marL="12700" marR="243204">
              <a:lnSpc>
                <a:spcPts val="1630"/>
              </a:lnSpc>
              <a:spcBef>
                <a:spcPts val="940"/>
              </a:spcBef>
            </a:pPr>
            <a:r>
              <a:rPr sz="1600">
                <a:latin typeface="Arial"/>
                <a:cs typeface="Arial"/>
              </a:rPr>
              <a:t>%</a:t>
            </a:r>
            <a:r>
              <a:rPr sz="1600" spc="-2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of</a:t>
            </a:r>
            <a:r>
              <a:rPr sz="1600" spc="-1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students</a:t>
            </a:r>
            <a:r>
              <a:rPr sz="1600" spc="-1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who</a:t>
            </a:r>
            <a:r>
              <a:rPr sz="1600" spc="-1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are</a:t>
            </a:r>
            <a:r>
              <a:rPr sz="1600" spc="-15">
                <a:latin typeface="Arial"/>
                <a:cs typeface="Arial"/>
              </a:rPr>
              <a:t> </a:t>
            </a:r>
            <a:r>
              <a:rPr sz="1600" spc="-25">
                <a:latin typeface="Arial"/>
                <a:cs typeface="Arial"/>
              </a:rPr>
              <a:t>not </a:t>
            </a:r>
            <a:r>
              <a:rPr sz="1600">
                <a:latin typeface="Arial"/>
                <a:cs typeface="Arial"/>
              </a:rPr>
              <a:t>chronically</a:t>
            </a:r>
            <a:r>
              <a:rPr sz="1600" spc="-6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absent</a:t>
            </a:r>
            <a:r>
              <a:rPr sz="1600" spc="-40">
                <a:latin typeface="Arial"/>
                <a:cs typeface="Arial"/>
              </a:rPr>
              <a:t> </a:t>
            </a:r>
            <a:r>
              <a:rPr sz="1600" i="1" spc="-10">
                <a:latin typeface="Arial"/>
                <a:cs typeface="Arial"/>
              </a:rPr>
              <a:t>(example)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39385" y="4434228"/>
            <a:ext cx="762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>
                <a:latin typeface="Arial"/>
                <a:cs typeface="Arial"/>
              </a:rPr>
              <a:t>Actions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28935" y="4407243"/>
            <a:ext cx="370776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90805">
              <a:lnSpc>
                <a:spcPts val="2110"/>
              </a:lnSpc>
              <a:spcBef>
                <a:spcPts val="310"/>
              </a:spcBef>
            </a:pPr>
            <a:r>
              <a:rPr sz="1800" i="1">
                <a:latin typeface="Arial"/>
                <a:cs typeface="Arial"/>
              </a:rPr>
              <a:t>Who</a:t>
            </a:r>
            <a:r>
              <a:rPr sz="1800" i="1" spc="-20">
                <a:latin typeface="Arial"/>
                <a:cs typeface="Arial"/>
              </a:rPr>
              <a:t> </a:t>
            </a:r>
            <a:r>
              <a:rPr sz="1800" i="1">
                <a:latin typeface="Arial"/>
                <a:cs typeface="Arial"/>
              </a:rPr>
              <a:t>will</a:t>
            </a:r>
            <a:r>
              <a:rPr sz="1800" i="1" spc="-15">
                <a:latin typeface="Arial"/>
                <a:cs typeface="Arial"/>
              </a:rPr>
              <a:t> </a:t>
            </a:r>
            <a:r>
              <a:rPr sz="1800" i="1">
                <a:latin typeface="Arial"/>
                <a:cs typeface="Arial"/>
              </a:rPr>
              <a:t>do</a:t>
            </a:r>
            <a:r>
              <a:rPr sz="1800" i="1" spc="-20">
                <a:latin typeface="Arial"/>
                <a:cs typeface="Arial"/>
              </a:rPr>
              <a:t> </a:t>
            </a:r>
            <a:r>
              <a:rPr sz="1800" i="1">
                <a:latin typeface="Arial"/>
                <a:cs typeface="Arial"/>
              </a:rPr>
              <a:t>what</a:t>
            </a:r>
            <a:r>
              <a:rPr sz="1800" i="1" spc="-10">
                <a:latin typeface="Arial"/>
                <a:cs typeface="Arial"/>
              </a:rPr>
              <a:t> </a:t>
            </a:r>
            <a:r>
              <a:rPr sz="1800" i="1">
                <a:latin typeface="Arial"/>
                <a:cs typeface="Arial"/>
              </a:rPr>
              <a:t>by</a:t>
            </a:r>
            <a:r>
              <a:rPr sz="1800" i="1" spc="-15">
                <a:latin typeface="Arial"/>
                <a:cs typeface="Arial"/>
              </a:rPr>
              <a:t> </a:t>
            </a:r>
            <a:r>
              <a:rPr sz="1800" i="1" spc="-20">
                <a:latin typeface="Arial"/>
                <a:cs typeface="Arial"/>
              </a:rPr>
              <a:t>when</a:t>
            </a:r>
            <a:r>
              <a:rPr sz="1400" i="1" spc="-20"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885339" y="3874595"/>
            <a:ext cx="3159125" cy="14243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390"/>
              </a:spcBef>
            </a:pPr>
            <a:r>
              <a:rPr sz="1600">
                <a:latin typeface="Arial"/>
                <a:cs typeface="Arial"/>
              </a:rPr>
              <a:t>Implement</a:t>
            </a:r>
            <a:r>
              <a:rPr sz="1600" spc="-55">
                <a:latin typeface="Arial"/>
                <a:cs typeface="Arial"/>
              </a:rPr>
              <a:t> </a:t>
            </a:r>
            <a:r>
              <a:rPr sz="1600" spc="-10">
                <a:latin typeface="Arial"/>
                <a:cs typeface="Arial"/>
              </a:rPr>
              <a:t>Multi-</a:t>
            </a:r>
            <a:r>
              <a:rPr sz="1600">
                <a:latin typeface="Arial"/>
                <a:cs typeface="Arial"/>
              </a:rPr>
              <a:t>Tiered</a:t>
            </a:r>
            <a:r>
              <a:rPr sz="1600" spc="-5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Systems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 spc="-25">
                <a:latin typeface="Arial"/>
                <a:cs typeface="Arial"/>
              </a:rPr>
              <a:t>of </a:t>
            </a:r>
            <a:r>
              <a:rPr sz="1600">
                <a:latin typeface="Arial"/>
                <a:cs typeface="Arial"/>
              </a:rPr>
              <a:t>Support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(MTSS)</a:t>
            </a:r>
            <a:r>
              <a:rPr sz="1600" spc="-35">
                <a:latin typeface="Arial"/>
                <a:cs typeface="Arial"/>
              </a:rPr>
              <a:t> </a:t>
            </a:r>
            <a:r>
              <a:rPr sz="1600" i="1" spc="-10">
                <a:latin typeface="Arial"/>
                <a:cs typeface="Arial"/>
              </a:rPr>
              <a:t>(example)</a:t>
            </a:r>
            <a:endParaRPr sz="1600">
              <a:latin typeface="Arial"/>
              <a:cs typeface="Arial"/>
            </a:endParaRPr>
          </a:p>
          <a:p>
            <a:pPr marL="12700" marR="69215">
              <a:lnSpc>
                <a:spcPts val="1630"/>
              </a:lnSpc>
              <a:spcBef>
                <a:spcPts val="940"/>
              </a:spcBef>
            </a:pPr>
            <a:r>
              <a:rPr sz="1600" spc="-20">
                <a:latin typeface="Arial"/>
                <a:cs typeface="Arial"/>
              </a:rPr>
              <a:t>Monthly,</a:t>
            </a:r>
            <a:r>
              <a:rPr sz="1600" spc="-1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provide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 spc="-10">
                <a:latin typeface="Arial"/>
                <a:cs typeface="Arial"/>
              </a:rPr>
              <a:t>consistent </a:t>
            </a:r>
            <a:r>
              <a:rPr sz="1600">
                <a:latin typeface="Arial"/>
                <a:cs typeface="Arial"/>
              </a:rPr>
              <a:t>communication</a:t>
            </a:r>
            <a:r>
              <a:rPr sz="1600" spc="-4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with</a:t>
            </a:r>
            <a:r>
              <a:rPr sz="1600" spc="-2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all</a:t>
            </a:r>
            <a:r>
              <a:rPr sz="1600" spc="-3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families</a:t>
            </a:r>
            <a:r>
              <a:rPr sz="1600" spc="-40">
                <a:latin typeface="Arial"/>
                <a:cs typeface="Arial"/>
              </a:rPr>
              <a:t> </a:t>
            </a:r>
            <a:r>
              <a:rPr sz="1600" spc="-25">
                <a:latin typeface="Arial"/>
                <a:cs typeface="Arial"/>
              </a:rPr>
              <a:t>on </a:t>
            </a:r>
            <a:r>
              <a:rPr sz="1600">
                <a:latin typeface="Arial"/>
                <a:cs typeface="Arial"/>
              </a:rPr>
              <a:t>the</a:t>
            </a:r>
            <a:r>
              <a:rPr sz="1600" spc="-3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importance</a:t>
            </a:r>
            <a:r>
              <a:rPr sz="1600" spc="-30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of</a:t>
            </a:r>
            <a:r>
              <a:rPr sz="1600" spc="-3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attendance</a:t>
            </a:r>
            <a:r>
              <a:rPr sz="1600" spc="-30">
                <a:latin typeface="Arial"/>
                <a:cs typeface="Arial"/>
              </a:rPr>
              <a:t> </a:t>
            </a:r>
            <a:r>
              <a:rPr sz="1600" spc="-25">
                <a:latin typeface="Arial"/>
                <a:cs typeface="Arial"/>
              </a:rPr>
              <a:t>and </a:t>
            </a:r>
            <a:r>
              <a:rPr sz="1600">
                <a:latin typeface="Arial"/>
                <a:cs typeface="Arial"/>
              </a:rPr>
              <a:t>supports</a:t>
            </a:r>
            <a:r>
              <a:rPr sz="1600" spc="-25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available</a:t>
            </a:r>
            <a:r>
              <a:rPr sz="1600" spc="-65">
                <a:latin typeface="Arial"/>
                <a:cs typeface="Arial"/>
              </a:rPr>
              <a:t> </a:t>
            </a:r>
            <a:r>
              <a:rPr sz="1600" i="1" spc="-10">
                <a:latin typeface="Arial"/>
                <a:cs typeface="Arial"/>
              </a:rPr>
              <a:t>(example)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34492" y="1462236"/>
            <a:ext cx="11188065" cy="4211320"/>
            <a:chOff x="834492" y="1462236"/>
            <a:chExt cx="11188065" cy="4211320"/>
          </a:xfrm>
        </p:grpSpPr>
        <p:sp>
          <p:nvSpPr>
            <p:cNvPr id="40" name="object 40"/>
            <p:cNvSpPr/>
            <p:nvPr/>
          </p:nvSpPr>
          <p:spPr>
            <a:xfrm>
              <a:off x="4941175" y="1893100"/>
              <a:ext cx="7071359" cy="17780"/>
            </a:xfrm>
            <a:custGeom>
              <a:avLst/>
              <a:gdLst/>
              <a:ahLst/>
              <a:cxnLst/>
              <a:rect l="l" t="t" r="r" b="b"/>
              <a:pathLst>
                <a:path w="7071359" h="17780">
                  <a:moveTo>
                    <a:pt x="0" y="0"/>
                  </a:moveTo>
                  <a:lnTo>
                    <a:pt x="7071296" y="17399"/>
                  </a:lnTo>
                </a:path>
              </a:pathLst>
            </a:custGeom>
            <a:ln w="190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9255" y="1466998"/>
              <a:ext cx="1228725" cy="2128520"/>
            </a:xfrm>
            <a:custGeom>
              <a:avLst/>
              <a:gdLst/>
              <a:ahLst/>
              <a:cxnLst/>
              <a:rect l="l" t="t" r="r" b="b"/>
              <a:pathLst>
                <a:path w="1228725" h="2128520">
                  <a:moveTo>
                    <a:pt x="1228178" y="2023364"/>
                  </a:moveTo>
                  <a:lnTo>
                    <a:pt x="1159625" y="2048552"/>
                  </a:lnTo>
                  <a:lnTo>
                    <a:pt x="1093909" y="2070661"/>
                  </a:lnTo>
                  <a:lnTo>
                    <a:pt x="1031953" y="2089504"/>
                  </a:lnTo>
                  <a:lnTo>
                    <a:pt x="974677" y="2104893"/>
                  </a:lnTo>
                  <a:lnTo>
                    <a:pt x="923002" y="2116642"/>
                  </a:lnTo>
                  <a:lnTo>
                    <a:pt x="877850" y="2124563"/>
                  </a:lnTo>
                  <a:lnTo>
                    <a:pt x="840141" y="2128469"/>
                  </a:lnTo>
                  <a:lnTo>
                    <a:pt x="810796" y="2128174"/>
                  </a:lnTo>
                  <a:lnTo>
                    <a:pt x="790737" y="2123491"/>
                  </a:lnTo>
                  <a:lnTo>
                    <a:pt x="780884" y="2114232"/>
                  </a:lnTo>
                  <a:lnTo>
                    <a:pt x="447293" y="1242695"/>
                  </a:lnTo>
                  <a:lnTo>
                    <a:pt x="437441" y="1233436"/>
                  </a:lnTo>
                  <a:lnTo>
                    <a:pt x="417382" y="1228752"/>
                  </a:lnTo>
                  <a:lnTo>
                    <a:pt x="388037" y="1228457"/>
                  </a:lnTo>
                  <a:lnTo>
                    <a:pt x="350328" y="1232364"/>
                  </a:lnTo>
                  <a:lnTo>
                    <a:pt x="305176" y="1240285"/>
                  </a:lnTo>
                  <a:lnTo>
                    <a:pt x="253501" y="1252033"/>
                  </a:lnTo>
                  <a:lnTo>
                    <a:pt x="196225" y="1267422"/>
                  </a:lnTo>
                  <a:lnTo>
                    <a:pt x="134269" y="1286265"/>
                  </a:lnTo>
                  <a:lnTo>
                    <a:pt x="68553" y="1308374"/>
                  </a:lnTo>
                  <a:lnTo>
                    <a:pt x="0" y="1333563"/>
                  </a:lnTo>
                  <a:lnTo>
                    <a:pt x="67851" y="1306540"/>
                  </a:lnTo>
                  <a:lnTo>
                    <a:pt x="131534" y="1279120"/>
                  </a:lnTo>
                  <a:lnTo>
                    <a:pt x="190238" y="1251779"/>
                  </a:lnTo>
                  <a:lnTo>
                    <a:pt x="243151" y="1224992"/>
                  </a:lnTo>
                  <a:lnTo>
                    <a:pt x="289464" y="1199235"/>
                  </a:lnTo>
                  <a:lnTo>
                    <a:pt x="328366" y="1174984"/>
                  </a:lnTo>
                  <a:lnTo>
                    <a:pt x="380693" y="1132902"/>
                  </a:lnTo>
                  <a:lnTo>
                    <a:pt x="393649" y="1102550"/>
                  </a:lnTo>
                  <a:lnTo>
                    <a:pt x="60070" y="231012"/>
                  </a:lnTo>
                  <a:lnTo>
                    <a:pt x="61221" y="217541"/>
                  </a:lnTo>
                  <a:lnTo>
                    <a:pt x="94673" y="180848"/>
                  </a:lnTo>
                  <a:lnTo>
                    <a:pt x="164255" y="134327"/>
                  </a:lnTo>
                  <a:lnTo>
                    <a:pt x="210568" y="108571"/>
                  </a:lnTo>
                  <a:lnTo>
                    <a:pt x="263482" y="81784"/>
                  </a:lnTo>
                  <a:lnTo>
                    <a:pt x="322185" y="54443"/>
                  </a:lnTo>
                  <a:lnTo>
                    <a:pt x="385868" y="27023"/>
                  </a:lnTo>
                  <a:lnTo>
                    <a:pt x="45372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098015" y="4088123"/>
              <a:ext cx="861694" cy="1580515"/>
            </a:xfrm>
            <a:custGeom>
              <a:avLst/>
              <a:gdLst/>
              <a:ahLst/>
              <a:cxnLst/>
              <a:rect l="l" t="t" r="r" b="b"/>
              <a:pathLst>
                <a:path w="861694" h="1580514">
                  <a:moveTo>
                    <a:pt x="861529" y="1508493"/>
                  </a:moveTo>
                  <a:lnTo>
                    <a:pt x="790329" y="1535638"/>
                  </a:lnTo>
                  <a:lnTo>
                    <a:pt x="725113" y="1556991"/>
                  </a:lnTo>
                  <a:lnTo>
                    <a:pt x="668581" y="1571944"/>
                  </a:lnTo>
                  <a:lnTo>
                    <a:pt x="623435" y="1579887"/>
                  </a:lnTo>
                  <a:lnTo>
                    <a:pt x="592376" y="1580212"/>
                  </a:lnTo>
                  <a:lnTo>
                    <a:pt x="578103" y="1572310"/>
                  </a:lnTo>
                  <a:lnTo>
                    <a:pt x="307060" y="906526"/>
                  </a:lnTo>
                  <a:lnTo>
                    <a:pt x="292792" y="898630"/>
                  </a:lnTo>
                  <a:lnTo>
                    <a:pt x="216587" y="906903"/>
                  </a:lnTo>
                  <a:lnTo>
                    <a:pt x="160053" y="921857"/>
                  </a:lnTo>
                  <a:lnTo>
                    <a:pt x="94835" y="943210"/>
                  </a:lnTo>
                  <a:lnTo>
                    <a:pt x="23634" y="970356"/>
                  </a:lnTo>
                  <a:lnTo>
                    <a:pt x="93548" y="940050"/>
                  </a:lnTo>
                  <a:lnTo>
                    <a:pt x="155135" y="909778"/>
                  </a:lnTo>
                  <a:lnTo>
                    <a:pt x="206036" y="880992"/>
                  </a:lnTo>
                  <a:lnTo>
                    <a:pt x="243894" y="855144"/>
                  </a:lnTo>
                  <a:lnTo>
                    <a:pt x="271043" y="818070"/>
                  </a:lnTo>
                  <a:lnTo>
                    <a:pt x="0" y="152285"/>
                  </a:lnTo>
                  <a:lnTo>
                    <a:pt x="4689" y="136665"/>
                  </a:lnTo>
                  <a:lnTo>
                    <a:pt x="27140" y="115205"/>
                  </a:lnTo>
                  <a:lnTo>
                    <a:pt x="64995" y="89358"/>
                  </a:lnTo>
                  <a:lnTo>
                    <a:pt x="115895" y="60574"/>
                  </a:lnTo>
                  <a:lnTo>
                    <a:pt x="177481" y="30304"/>
                  </a:lnTo>
                  <a:lnTo>
                    <a:pt x="247395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034671" y="5162693"/>
            <a:ext cx="1421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latin typeface="Arial"/>
                <a:cs typeface="Arial"/>
              </a:rPr>
              <a:t>Management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696" y="3128382"/>
            <a:ext cx="1340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latin typeface="Arial"/>
                <a:cs typeface="Arial"/>
              </a:rPr>
              <a:t>Governance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806003" y="672388"/>
            <a:ext cx="8580120" cy="708025"/>
          </a:xfrm>
          <a:custGeom>
            <a:avLst/>
            <a:gdLst/>
            <a:ahLst/>
            <a:cxnLst/>
            <a:rect l="l" t="t" r="r" b="b"/>
            <a:pathLst>
              <a:path w="8580120" h="708025">
                <a:moveTo>
                  <a:pt x="8580005" y="0"/>
                </a:moveTo>
                <a:lnTo>
                  <a:pt x="0" y="0"/>
                </a:lnTo>
                <a:lnTo>
                  <a:pt x="0" y="707999"/>
                </a:lnTo>
                <a:lnTo>
                  <a:pt x="8580005" y="707999"/>
                </a:lnTo>
                <a:lnTo>
                  <a:pt x="8580005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02663" rIns="0" bIns="0" rtlCol="0">
            <a:spAutoFit/>
          </a:bodyPr>
          <a:lstStyle/>
          <a:p>
            <a:pPr marL="2498090">
              <a:lnSpc>
                <a:spcPct val="100000"/>
              </a:lnSpc>
              <a:spcBef>
                <a:spcPts val="95"/>
              </a:spcBef>
            </a:pPr>
            <a:r>
              <a:rPr sz="4000" b="0" i="1">
                <a:solidFill>
                  <a:srgbClr val="FFFFFF"/>
                </a:solidFill>
                <a:latin typeface="Georgia"/>
                <a:cs typeface="Georgia"/>
              </a:rPr>
              <a:t>GO</a:t>
            </a:r>
            <a:r>
              <a:rPr sz="4000" b="0" i="1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i="1">
                <a:solidFill>
                  <a:srgbClr val="FFFFFF"/>
                </a:solidFill>
                <a:latin typeface="Georgia"/>
                <a:cs typeface="Georgia"/>
              </a:rPr>
              <a:t>Team</a:t>
            </a:r>
            <a:r>
              <a:rPr sz="4000" b="0" i="1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i="1">
                <a:solidFill>
                  <a:srgbClr val="FFFFFF"/>
                </a:solidFill>
                <a:latin typeface="Georgia"/>
                <a:cs typeface="Georgia"/>
              </a:rPr>
              <a:t>Focus</a:t>
            </a:r>
            <a:r>
              <a:rPr sz="4000" b="0" i="1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i="1" spc="-10">
                <a:solidFill>
                  <a:srgbClr val="FFFFFF"/>
                </a:solidFill>
                <a:latin typeface="Georgia"/>
                <a:cs typeface="Georgia"/>
              </a:rPr>
              <a:t>(Governance)</a:t>
            </a:r>
            <a:endParaRPr sz="4000">
              <a:latin typeface="Georgia"/>
              <a:cs typeface="Georgi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6868" y="1799221"/>
            <a:ext cx="9892360" cy="384129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3866" y="197049"/>
            <a:ext cx="8806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u="sng" spc="-9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School</a:t>
            </a:r>
            <a:r>
              <a:rPr sz="3600" b="0" u="sng" spc="-14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 </a:t>
            </a:r>
            <a:r>
              <a:rPr sz="3600" b="0" u="sng" spc="-7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Strategic</a:t>
            </a:r>
            <a:r>
              <a:rPr sz="3600" b="0" u="sng" spc="-12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 </a:t>
            </a:r>
            <a:r>
              <a:rPr sz="3600" b="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Planning</a:t>
            </a:r>
            <a:r>
              <a:rPr sz="3600" b="0" u="sng" spc="-16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 </a:t>
            </a:r>
            <a:r>
              <a:rPr sz="3600" b="0" u="sng" spc="-1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Overview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866" y="1163265"/>
            <a:ext cx="10979150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u="sng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Purpose</a:t>
            </a:r>
            <a:endParaRPr sz="2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700" spc="-145">
                <a:latin typeface="Arial"/>
                <a:cs typeface="Arial"/>
              </a:rPr>
              <a:t>To</a:t>
            </a:r>
            <a:r>
              <a:rPr sz="2700" spc="-1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cascade</a:t>
            </a:r>
            <a:r>
              <a:rPr sz="2700" spc="-3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the</a:t>
            </a:r>
            <a:r>
              <a:rPr sz="2700" spc="-2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district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strategic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plan</a:t>
            </a:r>
            <a:r>
              <a:rPr sz="2700" spc="-1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to</a:t>
            </a:r>
            <a:r>
              <a:rPr sz="2700" spc="-2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the</a:t>
            </a:r>
            <a:r>
              <a:rPr sz="2700" spc="-2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school</a:t>
            </a:r>
            <a:r>
              <a:rPr sz="2700" spc="-3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level,</a:t>
            </a:r>
            <a:r>
              <a:rPr sz="2700" spc="-1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while</a:t>
            </a:r>
            <a:r>
              <a:rPr sz="2700" spc="-10">
                <a:latin typeface="Arial"/>
                <a:cs typeface="Arial"/>
              </a:rPr>
              <a:t> grounding </a:t>
            </a:r>
            <a:r>
              <a:rPr sz="2700">
                <a:latin typeface="Arial"/>
                <a:cs typeface="Arial"/>
              </a:rPr>
              <a:t>our</a:t>
            </a:r>
            <a:r>
              <a:rPr sz="2700" spc="-5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focus</a:t>
            </a:r>
            <a:r>
              <a:rPr sz="2700" spc="-4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in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the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school’s</a:t>
            </a:r>
            <a:r>
              <a:rPr sz="2700" spc="-4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Continuous</a:t>
            </a:r>
            <a:r>
              <a:rPr sz="2700" spc="-3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Improvement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Plan.</a:t>
            </a:r>
            <a:r>
              <a:rPr sz="2700" spc="-7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This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will</a:t>
            </a:r>
            <a:r>
              <a:rPr sz="2700" spc="-15">
                <a:latin typeface="Arial"/>
                <a:cs typeface="Arial"/>
              </a:rPr>
              <a:t> </a:t>
            </a:r>
            <a:r>
              <a:rPr sz="2700" b="1" spc="-10">
                <a:solidFill>
                  <a:srgbClr val="D7031C"/>
                </a:solidFill>
                <a:latin typeface="Arial"/>
                <a:cs typeface="Arial"/>
              </a:rPr>
              <a:t>create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alignment,</a:t>
            </a:r>
            <a:r>
              <a:rPr sz="2700" b="1" spc="-6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reduce</a:t>
            </a:r>
            <a:r>
              <a:rPr sz="2700" b="1" spc="-7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confusion,</a:t>
            </a:r>
            <a:r>
              <a:rPr sz="2700" b="1" spc="-5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and</a:t>
            </a:r>
            <a:r>
              <a:rPr sz="2700" b="1" spc="-6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simplify</a:t>
            </a:r>
            <a:r>
              <a:rPr sz="2700" b="1" spc="-8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our</a:t>
            </a:r>
            <a:r>
              <a:rPr sz="2700" b="1" spc="-5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 spc="-10">
                <a:solidFill>
                  <a:srgbClr val="D7031C"/>
                </a:solidFill>
                <a:latin typeface="Arial"/>
                <a:cs typeface="Arial"/>
              </a:rPr>
              <a:t>efforts</a:t>
            </a:r>
            <a:r>
              <a:rPr sz="2700" spc="-10">
                <a:latin typeface="Arial"/>
                <a:cs typeface="Arial"/>
              </a:rPr>
              <a:t>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700" b="1" u="sng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Timeline</a:t>
            </a:r>
            <a:endParaRPr sz="2700">
              <a:latin typeface="Arial"/>
              <a:cs typeface="Arial"/>
            </a:endParaRPr>
          </a:p>
          <a:p>
            <a:pPr marL="12700" marR="300355" indent="-635">
              <a:lnSpc>
                <a:spcPct val="100000"/>
              </a:lnSpc>
            </a:pPr>
            <a:r>
              <a:rPr sz="2700">
                <a:latin typeface="Arial"/>
                <a:cs typeface="Arial"/>
              </a:rPr>
              <a:t>Our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school’s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2030</a:t>
            </a:r>
            <a:r>
              <a:rPr sz="2700" spc="-1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Strategic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Goals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and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Objectives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should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be</a:t>
            </a:r>
            <a:r>
              <a:rPr sz="2700" spc="-15">
                <a:latin typeface="Arial"/>
                <a:cs typeface="Arial"/>
              </a:rPr>
              <a:t> </a:t>
            </a:r>
            <a:r>
              <a:rPr sz="2700" b="1" spc="-10">
                <a:solidFill>
                  <a:srgbClr val="D7031C"/>
                </a:solidFill>
                <a:latin typeface="Arial"/>
                <a:cs typeface="Arial"/>
              </a:rPr>
              <a:t>updated,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approved</a:t>
            </a:r>
            <a:r>
              <a:rPr sz="2700" b="1" spc="-3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and</a:t>
            </a:r>
            <a:r>
              <a:rPr sz="2700" b="1" spc="-2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ranked</a:t>
            </a:r>
            <a:r>
              <a:rPr sz="2700" b="1" spc="-3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by</a:t>
            </a:r>
            <a:r>
              <a:rPr sz="2700" b="1" spc="-3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January</a:t>
            </a:r>
            <a:r>
              <a:rPr sz="2700" b="1" spc="-3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700" b="1">
                <a:solidFill>
                  <a:srgbClr val="D7031C"/>
                </a:solidFill>
                <a:latin typeface="Arial"/>
                <a:cs typeface="Arial"/>
              </a:rPr>
              <a:t>2026</a:t>
            </a:r>
            <a:r>
              <a:rPr sz="2700">
                <a:latin typeface="Arial"/>
                <a:cs typeface="Arial"/>
              </a:rPr>
              <a:t>.</a:t>
            </a:r>
            <a:r>
              <a:rPr sz="2700" spc="-4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Schools</a:t>
            </a:r>
            <a:r>
              <a:rPr sz="2700" spc="-4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will</a:t>
            </a:r>
            <a:r>
              <a:rPr sz="2700" spc="-3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focus</a:t>
            </a:r>
            <a:r>
              <a:rPr sz="2700" spc="-5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on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 spc="-25">
                <a:latin typeface="Arial"/>
                <a:cs typeface="Arial"/>
              </a:rPr>
              <a:t>the </a:t>
            </a:r>
            <a:r>
              <a:rPr sz="2700">
                <a:latin typeface="Arial"/>
                <a:cs typeface="Arial"/>
              </a:rPr>
              <a:t>strategies</a:t>
            </a:r>
            <a:r>
              <a:rPr sz="2700" spc="-4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as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part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of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FY27</a:t>
            </a:r>
            <a:r>
              <a:rPr sz="2700" spc="-2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Budget</a:t>
            </a:r>
            <a:r>
              <a:rPr sz="2700" spc="-2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and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Continuous</a:t>
            </a:r>
            <a:r>
              <a:rPr sz="2700" spc="-30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Improvement</a:t>
            </a:r>
            <a:r>
              <a:rPr sz="2700" spc="-20">
                <a:latin typeface="Arial"/>
                <a:cs typeface="Arial"/>
              </a:rPr>
              <a:t> Plan </a:t>
            </a:r>
            <a:r>
              <a:rPr sz="2700" spc="-10">
                <a:latin typeface="Arial"/>
                <a:cs typeface="Arial"/>
              </a:rPr>
              <a:t>processes.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16227" y="1964905"/>
            <a:ext cx="3874324" cy="282091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0" y="6119114"/>
            <a:ext cx="11316335" cy="58737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140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R="47625" algn="r">
              <a:lnSpc>
                <a:spcPct val="100000"/>
              </a:lnSpc>
              <a:spcBef>
                <a:spcPts val="5"/>
              </a:spcBef>
            </a:pPr>
            <a:r>
              <a:rPr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15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124" y="69580"/>
            <a:ext cx="52266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>
                <a:solidFill>
                  <a:srgbClr val="000000"/>
                </a:solidFill>
                <a:latin typeface="Arial"/>
                <a:cs typeface="Arial"/>
              </a:rPr>
              <a:t>Three</a:t>
            </a:r>
            <a:r>
              <a:rPr sz="27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000000"/>
                </a:solidFill>
                <a:latin typeface="Arial"/>
                <a:cs typeface="Arial"/>
              </a:rPr>
              <a:t>Key</a:t>
            </a:r>
            <a:r>
              <a:rPr sz="27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000000"/>
                </a:solidFill>
                <a:latin typeface="Arial"/>
                <a:cs typeface="Arial"/>
              </a:rPr>
              <a:t>Resources</a:t>
            </a:r>
            <a:r>
              <a:rPr sz="2700" spc="-2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27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10">
                <a:solidFill>
                  <a:srgbClr val="000000"/>
                </a:solidFill>
                <a:latin typeface="Arial"/>
                <a:cs typeface="Arial"/>
              </a:rPr>
              <a:t>Review</a:t>
            </a:r>
            <a:endParaRPr sz="2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19674" y="5609262"/>
            <a:ext cx="723899" cy="119062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362711"/>
            <a:ext cx="4658995" cy="2304415"/>
            <a:chOff x="0" y="362711"/>
            <a:chExt cx="4658995" cy="230441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2711"/>
              <a:ext cx="4658867" cy="2304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5424" y="712255"/>
              <a:ext cx="3836035" cy="1148715"/>
            </a:xfrm>
            <a:custGeom>
              <a:avLst/>
              <a:gdLst/>
              <a:ahLst/>
              <a:cxnLst/>
              <a:rect l="l" t="t" r="r" b="b"/>
              <a:pathLst>
                <a:path w="3836035" h="1148714">
                  <a:moveTo>
                    <a:pt x="3745826" y="0"/>
                  </a:moveTo>
                  <a:lnTo>
                    <a:pt x="89662" y="0"/>
                  </a:lnTo>
                  <a:lnTo>
                    <a:pt x="54762" y="7046"/>
                  </a:lnTo>
                  <a:lnTo>
                    <a:pt x="26262" y="26262"/>
                  </a:lnTo>
                  <a:lnTo>
                    <a:pt x="7046" y="54762"/>
                  </a:lnTo>
                  <a:lnTo>
                    <a:pt x="0" y="89662"/>
                  </a:lnTo>
                  <a:lnTo>
                    <a:pt x="0" y="1058722"/>
                  </a:lnTo>
                  <a:lnTo>
                    <a:pt x="7046" y="1093629"/>
                  </a:lnTo>
                  <a:lnTo>
                    <a:pt x="26262" y="1122133"/>
                  </a:lnTo>
                  <a:lnTo>
                    <a:pt x="54762" y="1141350"/>
                  </a:lnTo>
                  <a:lnTo>
                    <a:pt x="89662" y="1148397"/>
                  </a:lnTo>
                  <a:lnTo>
                    <a:pt x="3745826" y="1148397"/>
                  </a:lnTo>
                  <a:lnTo>
                    <a:pt x="3780734" y="1141350"/>
                  </a:lnTo>
                  <a:lnTo>
                    <a:pt x="3809238" y="1122133"/>
                  </a:lnTo>
                  <a:lnTo>
                    <a:pt x="3828455" y="1093629"/>
                  </a:lnTo>
                  <a:lnTo>
                    <a:pt x="3835501" y="1058722"/>
                  </a:lnTo>
                  <a:lnTo>
                    <a:pt x="3835501" y="89662"/>
                  </a:lnTo>
                  <a:lnTo>
                    <a:pt x="3828455" y="54762"/>
                  </a:lnTo>
                  <a:lnTo>
                    <a:pt x="3809238" y="26262"/>
                  </a:lnTo>
                  <a:lnTo>
                    <a:pt x="3780734" y="7046"/>
                  </a:lnTo>
                  <a:lnTo>
                    <a:pt x="3745826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5424" y="712255"/>
              <a:ext cx="3836035" cy="1148715"/>
            </a:xfrm>
            <a:custGeom>
              <a:avLst/>
              <a:gdLst/>
              <a:ahLst/>
              <a:cxnLst/>
              <a:rect l="l" t="t" r="r" b="b"/>
              <a:pathLst>
                <a:path w="3836035" h="1148714">
                  <a:moveTo>
                    <a:pt x="0" y="89662"/>
                  </a:moveTo>
                  <a:lnTo>
                    <a:pt x="7046" y="54762"/>
                  </a:lnTo>
                  <a:lnTo>
                    <a:pt x="26262" y="26262"/>
                  </a:lnTo>
                  <a:lnTo>
                    <a:pt x="54762" y="7046"/>
                  </a:lnTo>
                  <a:lnTo>
                    <a:pt x="89662" y="0"/>
                  </a:lnTo>
                  <a:lnTo>
                    <a:pt x="3745826" y="0"/>
                  </a:lnTo>
                  <a:lnTo>
                    <a:pt x="3780734" y="7046"/>
                  </a:lnTo>
                  <a:lnTo>
                    <a:pt x="3809238" y="26262"/>
                  </a:lnTo>
                  <a:lnTo>
                    <a:pt x="3828455" y="54762"/>
                  </a:lnTo>
                  <a:lnTo>
                    <a:pt x="3835501" y="89662"/>
                  </a:lnTo>
                  <a:lnTo>
                    <a:pt x="3835501" y="1058722"/>
                  </a:lnTo>
                  <a:lnTo>
                    <a:pt x="3828455" y="1093629"/>
                  </a:lnTo>
                  <a:lnTo>
                    <a:pt x="3809238" y="1122133"/>
                  </a:lnTo>
                  <a:lnTo>
                    <a:pt x="3780734" y="1141350"/>
                  </a:lnTo>
                  <a:lnTo>
                    <a:pt x="3745826" y="1148397"/>
                  </a:lnTo>
                  <a:lnTo>
                    <a:pt x="89662" y="1148397"/>
                  </a:lnTo>
                  <a:lnTo>
                    <a:pt x="54762" y="1141350"/>
                  </a:lnTo>
                  <a:lnTo>
                    <a:pt x="26262" y="1122133"/>
                  </a:lnTo>
                  <a:lnTo>
                    <a:pt x="7046" y="1093629"/>
                  </a:lnTo>
                  <a:lnTo>
                    <a:pt x="0" y="1058722"/>
                  </a:lnTo>
                  <a:lnTo>
                    <a:pt x="0" y="8966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21587" y="973308"/>
            <a:ext cx="2144395" cy="637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2000" b="1" spc="-25">
                <a:solidFill>
                  <a:srgbClr val="FFFFFF"/>
                </a:solidFill>
                <a:latin typeface="Trebuchet MS"/>
                <a:cs typeface="Trebuchet MS"/>
              </a:rPr>
              <a:t>2020-</a:t>
            </a:r>
            <a:r>
              <a:rPr sz="2000" b="1" spc="-45">
                <a:solidFill>
                  <a:srgbClr val="FFFFFF"/>
                </a:solidFill>
                <a:latin typeface="Trebuchet MS"/>
                <a:cs typeface="Trebuchet MS"/>
              </a:rPr>
              <a:t>2025</a:t>
            </a:r>
            <a:r>
              <a:rPr sz="2000" b="1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>
                <a:solidFill>
                  <a:srgbClr val="FFFFFF"/>
                </a:solidFill>
                <a:latin typeface="Trebuchet MS"/>
                <a:cs typeface="Trebuchet MS"/>
              </a:rPr>
              <a:t>School </a:t>
            </a:r>
            <a:r>
              <a:rPr sz="2000" b="1" spc="-20">
                <a:solidFill>
                  <a:srgbClr val="FFFFFF"/>
                </a:solidFill>
                <a:latin typeface="Trebuchet MS"/>
                <a:cs typeface="Trebuchet MS"/>
              </a:rPr>
              <a:t>Strategic</a:t>
            </a:r>
            <a:r>
              <a:rPr sz="2000" b="1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20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5248" y="362711"/>
            <a:ext cx="8352790" cy="2304415"/>
            <a:chOff x="325248" y="362711"/>
            <a:chExt cx="8352790" cy="2304415"/>
          </a:xfrm>
        </p:grpSpPr>
        <p:sp>
          <p:nvSpPr>
            <p:cNvPr id="13" name="object 13"/>
            <p:cNvSpPr/>
            <p:nvPr/>
          </p:nvSpPr>
          <p:spPr>
            <a:xfrm>
              <a:off x="325248" y="910866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30" h="786130">
                  <a:moveTo>
                    <a:pt x="392849" y="0"/>
                  </a:moveTo>
                  <a:lnTo>
                    <a:pt x="343570" y="3060"/>
                  </a:lnTo>
                  <a:lnTo>
                    <a:pt x="296118" y="11997"/>
                  </a:lnTo>
                  <a:lnTo>
                    <a:pt x="250861" y="26442"/>
                  </a:lnTo>
                  <a:lnTo>
                    <a:pt x="208167" y="46027"/>
                  </a:lnTo>
                  <a:lnTo>
                    <a:pt x="168404" y="70384"/>
                  </a:lnTo>
                  <a:lnTo>
                    <a:pt x="131941" y="99145"/>
                  </a:lnTo>
                  <a:lnTo>
                    <a:pt x="99145" y="131941"/>
                  </a:lnTo>
                  <a:lnTo>
                    <a:pt x="70384" y="168404"/>
                  </a:lnTo>
                  <a:lnTo>
                    <a:pt x="46027" y="208167"/>
                  </a:lnTo>
                  <a:lnTo>
                    <a:pt x="26442" y="250861"/>
                  </a:lnTo>
                  <a:lnTo>
                    <a:pt x="11997" y="296118"/>
                  </a:lnTo>
                  <a:lnTo>
                    <a:pt x="3060" y="343570"/>
                  </a:lnTo>
                  <a:lnTo>
                    <a:pt x="0" y="392849"/>
                  </a:lnTo>
                  <a:lnTo>
                    <a:pt x="3060" y="442127"/>
                  </a:lnTo>
                  <a:lnTo>
                    <a:pt x="11997" y="489579"/>
                  </a:lnTo>
                  <a:lnTo>
                    <a:pt x="26442" y="534836"/>
                  </a:lnTo>
                  <a:lnTo>
                    <a:pt x="46027" y="577530"/>
                  </a:lnTo>
                  <a:lnTo>
                    <a:pt x="70384" y="617293"/>
                  </a:lnTo>
                  <a:lnTo>
                    <a:pt x="99145" y="653756"/>
                  </a:lnTo>
                  <a:lnTo>
                    <a:pt x="131941" y="686552"/>
                  </a:lnTo>
                  <a:lnTo>
                    <a:pt x="168404" y="715313"/>
                  </a:lnTo>
                  <a:lnTo>
                    <a:pt x="208167" y="739670"/>
                  </a:lnTo>
                  <a:lnTo>
                    <a:pt x="250861" y="759255"/>
                  </a:lnTo>
                  <a:lnTo>
                    <a:pt x="296118" y="773700"/>
                  </a:lnTo>
                  <a:lnTo>
                    <a:pt x="343570" y="782637"/>
                  </a:lnTo>
                  <a:lnTo>
                    <a:pt x="392849" y="785698"/>
                  </a:lnTo>
                  <a:lnTo>
                    <a:pt x="442127" y="782637"/>
                  </a:lnTo>
                  <a:lnTo>
                    <a:pt x="489579" y="773700"/>
                  </a:lnTo>
                  <a:lnTo>
                    <a:pt x="534836" y="759255"/>
                  </a:lnTo>
                  <a:lnTo>
                    <a:pt x="577530" y="739670"/>
                  </a:lnTo>
                  <a:lnTo>
                    <a:pt x="617293" y="715313"/>
                  </a:lnTo>
                  <a:lnTo>
                    <a:pt x="653756" y="686552"/>
                  </a:lnTo>
                  <a:lnTo>
                    <a:pt x="686552" y="653756"/>
                  </a:lnTo>
                  <a:lnTo>
                    <a:pt x="715313" y="617293"/>
                  </a:lnTo>
                  <a:lnTo>
                    <a:pt x="739670" y="577530"/>
                  </a:lnTo>
                  <a:lnTo>
                    <a:pt x="759255" y="534836"/>
                  </a:lnTo>
                  <a:lnTo>
                    <a:pt x="773700" y="489579"/>
                  </a:lnTo>
                  <a:lnTo>
                    <a:pt x="782637" y="442127"/>
                  </a:lnTo>
                  <a:lnTo>
                    <a:pt x="785698" y="392849"/>
                  </a:lnTo>
                  <a:lnTo>
                    <a:pt x="782637" y="343570"/>
                  </a:lnTo>
                  <a:lnTo>
                    <a:pt x="773700" y="296118"/>
                  </a:lnTo>
                  <a:lnTo>
                    <a:pt x="759255" y="250861"/>
                  </a:lnTo>
                  <a:lnTo>
                    <a:pt x="739670" y="208167"/>
                  </a:lnTo>
                  <a:lnTo>
                    <a:pt x="715313" y="168404"/>
                  </a:lnTo>
                  <a:lnTo>
                    <a:pt x="686552" y="131941"/>
                  </a:lnTo>
                  <a:lnTo>
                    <a:pt x="653756" y="99145"/>
                  </a:lnTo>
                  <a:lnTo>
                    <a:pt x="617293" y="70384"/>
                  </a:lnTo>
                  <a:lnTo>
                    <a:pt x="577530" y="46027"/>
                  </a:lnTo>
                  <a:lnTo>
                    <a:pt x="534836" y="26442"/>
                  </a:lnTo>
                  <a:lnTo>
                    <a:pt x="489579" y="11997"/>
                  </a:lnTo>
                  <a:lnTo>
                    <a:pt x="442127" y="3060"/>
                  </a:lnTo>
                  <a:lnTo>
                    <a:pt x="3928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6555" y="362711"/>
              <a:ext cx="4991099" cy="23042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64469" y="712256"/>
              <a:ext cx="3836035" cy="1148715"/>
            </a:xfrm>
            <a:custGeom>
              <a:avLst/>
              <a:gdLst/>
              <a:ahLst/>
              <a:cxnLst/>
              <a:rect l="l" t="t" r="r" b="b"/>
              <a:pathLst>
                <a:path w="3836034" h="1148714">
                  <a:moveTo>
                    <a:pt x="3745839" y="0"/>
                  </a:moveTo>
                  <a:lnTo>
                    <a:pt x="89662" y="0"/>
                  </a:lnTo>
                  <a:lnTo>
                    <a:pt x="54762" y="7046"/>
                  </a:lnTo>
                  <a:lnTo>
                    <a:pt x="26262" y="26262"/>
                  </a:lnTo>
                  <a:lnTo>
                    <a:pt x="7046" y="54762"/>
                  </a:lnTo>
                  <a:lnTo>
                    <a:pt x="0" y="89662"/>
                  </a:lnTo>
                  <a:lnTo>
                    <a:pt x="0" y="1058722"/>
                  </a:lnTo>
                  <a:lnTo>
                    <a:pt x="7046" y="1093629"/>
                  </a:lnTo>
                  <a:lnTo>
                    <a:pt x="26262" y="1122133"/>
                  </a:lnTo>
                  <a:lnTo>
                    <a:pt x="54762" y="1141350"/>
                  </a:lnTo>
                  <a:lnTo>
                    <a:pt x="89662" y="1148397"/>
                  </a:lnTo>
                  <a:lnTo>
                    <a:pt x="3745839" y="1148397"/>
                  </a:lnTo>
                  <a:lnTo>
                    <a:pt x="3780739" y="1141350"/>
                  </a:lnTo>
                  <a:lnTo>
                    <a:pt x="3809239" y="1122133"/>
                  </a:lnTo>
                  <a:lnTo>
                    <a:pt x="3828455" y="1093629"/>
                  </a:lnTo>
                  <a:lnTo>
                    <a:pt x="3835501" y="1058722"/>
                  </a:lnTo>
                  <a:lnTo>
                    <a:pt x="3835501" y="89662"/>
                  </a:lnTo>
                  <a:lnTo>
                    <a:pt x="3828455" y="54762"/>
                  </a:lnTo>
                  <a:lnTo>
                    <a:pt x="3809239" y="26262"/>
                  </a:lnTo>
                  <a:lnTo>
                    <a:pt x="3780739" y="7046"/>
                  </a:lnTo>
                  <a:lnTo>
                    <a:pt x="3745839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64469" y="712256"/>
              <a:ext cx="3836035" cy="1148715"/>
            </a:xfrm>
            <a:custGeom>
              <a:avLst/>
              <a:gdLst/>
              <a:ahLst/>
              <a:cxnLst/>
              <a:rect l="l" t="t" r="r" b="b"/>
              <a:pathLst>
                <a:path w="3836034" h="1148714">
                  <a:moveTo>
                    <a:pt x="0" y="89662"/>
                  </a:moveTo>
                  <a:lnTo>
                    <a:pt x="7046" y="54762"/>
                  </a:lnTo>
                  <a:lnTo>
                    <a:pt x="26262" y="26262"/>
                  </a:lnTo>
                  <a:lnTo>
                    <a:pt x="54762" y="7046"/>
                  </a:lnTo>
                  <a:lnTo>
                    <a:pt x="89662" y="0"/>
                  </a:lnTo>
                  <a:lnTo>
                    <a:pt x="3745839" y="0"/>
                  </a:lnTo>
                  <a:lnTo>
                    <a:pt x="3780739" y="7046"/>
                  </a:lnTo>
                  <a:lnTo>
                    <a:pt x="3809239" y="26262"/>
                  </a:lnTo>
                  <a:lnTo>
                    <a:pt x="3828455" y="54762"/>
                  </a:lnTo>
                  <a:lnTo>
                    <a:pt x="3835501" y="89662"/>
                  </a:lnTo>
                  <a:lnTo>
                    <a:pt x="3835501" y="1058722"/>
                  </a:lnTo>
                  <a:lnTo>
                    <a:pt x="3828455" y="1093629"/>
                  </a:lnTo>
                  <a:lnTo>
                    <a:pt x="3809239" y="1122133"/>
                  </a:lnTo>
                  <a:lnTo>
                    <a:pt x="3780739" y="1141350"/>
                  </a:lnTo>
                  <a:lnTo>
                    <a:pt x="3745839" y="1148397"/>
                  </a:lnTo>
                  <a:lnTo>
                    <a:pt x="89662" y="1148397"/>
                  </a:lnTo>
                  <a:lnTo>
                    <a:pt x="54762" y="1141350"/>
                  </a:lnTo>
                  <a:lnTo>
                    <a:pt x="26262" y="1122133"/>
                  </a:lnTo>
                  <a:lnTo>
                    <a:pt x="7046" y="1093629"/>
                  </a:lnTo>
                  <a:lnTo>
                    <a:pt x="0" y="1058722"/>
                  </a:lnTo>
                  <a:lnTo>
                    <a:pt x="0" y="8966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45719" y="889091"/>
              <a:ext cx="786130" cy="786130"/>
            </a:xfrm>
            <a:custGeom>
              <a:avLst/>
              <a:gdLst/>
              <a:ahLst/>
              <a:cxnLst/>
              <a:rect l="l" t="t" r="r" b="b"/>
              <a:pathLst>
                <a:path w="786129" h="786130">
                  <a:moveTo>
                    <a:pt x="392849" y="0"/>
                  </a:moveTo>
                  <a:lnTo>
                    <a:pt x="343570" y="3060"/>
                  </a:lnTo>
                  <a:lnTo>
                    <a:pt x="296118" y="11997"/>
                  </a:lnTo>
                  <a:lnTo>
                    <a:pt x="250861" y="26442"/>
                  </a:lnTo>
                  <a:lnTo>
                    <a:pt x="208167" y="46027"/>
                  </a:lnTo>
                  <a:lnTo>
                    <a:pt x="168404" y="70384"/>
                  </a:lnTo>
                  <a:lnTo>
                    <a:pt x="131941" y="99145"/>
                  </a:lnTo>
                  <a:lnTo>
                    <a:pt x="99145" y="131941"/>
                  </a:lnTo>
                  <a:lnTo>
                    <a:pt x="70384" y="168404"/>
                  </a:lnTo>
                  <a:lnTo>
                    <a:pt x="46027" y="208167"/>
                  </a:lnTo>
                  <a:lnTo>
                    <a:pt x="26442" y="250861"/>
                  </a:lnTo>
                  <a:lnTo>
                    <a:pt x="11997" y="296118"/>
                  </a:lnTo>
                  <a:lnTo>
                    <a:pt x="3060" y="343570"/>
                  </a:lnTo>
                  <a:lnTo>
                    <a:pt x="0" y="392849"/>
                  </a:lnTo>
                  <a:lnTo>
                    <a:pt x="3060" y="442127"/>
                  </a:lnTo>
                  <a:lnTo>
                    <a:pt x="11997" y="489579"/>
                  </a:lnTo>
                  <a:lnTo>
                    <a:pt x="26442" y="534836"/>
                  </a:lnTo>
                  <a:lnTo>
                    <a:pt x="46027" y="577530"/>
                  </a:lnTo>
                  <a:lnTo>
                    <a:pt x="70384" y="617293"/>
                  </a:lnTo>
                  <a:lnTo>
                    <a:pt x="99145" y="653756"/>
                  </a:lnTo>
                  <a:lnTo>
                    <a:pt x="131941" y="686552"/>
                  </a:lnTo>
                  <a:lnTo>
                    <a:pt x="168404" y="715313"/>
                  </a:lnTo>
                  <a:lnTo>
                    <a:pt x="208167" y="739670"/>
                  </a:lnTo>
                  <a:lnTo>
                    <a:pt x="250861" y="759255"/>
                  </a:lnTo>
                  <a:lnTo>
                    <a:pt x="296118" y="773700"/>
                  </a:lnTo>
                  <a:lnTo>
                    <a:pt x="343570" y="782637"/>
                  </a:lnTo>
                  <a:lnTo>
                    <a:pt x="392849" y="785698"/>
                  </a:lnTo>
                  <a:lnTo>
                    <a:pt x="442127" y="782637"/>
                  </a:lnTo>
                  <a:lnTo>
                    <a:pt x="489579" y="773700"/>
                  </a:lnTo>
                  <a:lnTo>
                    <a:pt x="534836" y="759255"/>
                  </a:lnTo>
                  <a:lnTo>
                    <a:pt x="577530" y="739670"/>
                  </a:lnTo>
                  <a:lnTo>
                    <a:pt x="617293" y="715313"/>
                  </a:lnTo>
                  <a:lnTo>
                    <a:pt x="653756" y="686552"/>
                  </a:lnTo>
                  <a:lnTo>
                    <a:pt x="686552" y="653756"/>
                  </a:lnTo>
                  <a:lnTo>
                    <a:pt x="715313" y="617293"/>
                  </a:lnTo>
                  <a:lnTo>
                    <a:pt x="739670" y="577530"/>
                  </a:lnTo>
                  <a:lnTo>
                    <a:pt x="759255" y="534836"/>
                  </a:lnTo>
                  <a:lnTo>
                    <a:pt x="773700" y="489579"/>
                  </a:lnTo>
                  <a:lnTo>
                    <a:pt x="782637" y="442127"/>
                  </a:lnTo>
                  <a:lnTo>
                    <a:pt x="785698" y="392849"/>
                  </a:lnTo>
                  <a:lnTo>
                    <a:pt x="782637" y="343570"/>
                  </a:lnTo>
                  <a:lnTo>
                    <a:pt x="773700" y="296118"/>
                  </a:lnTo>
                  <a:lnTo>
                    <a:pt x="759255" y="250861"/>
                  </a:lnTo>
                  <a:lnTo>
                    <a:pt x="739670" y="208167"/>
                  </a:lnTo>
                  <a:lnTo>
                    <a:pt x="715313" y="168404"/>
                  </a:lnTo>
                  <a:lnTo>
                    <a:pt x="686552" y="131941"/>
                  </a:lnTo>
                  <a:lnTo>
                    <a:pt x="653756" y="99145"/>
                  </a:lnTo>
                  <a:lnTo>
                    <a:pt x="617293" y="70384"/>
                  </a:lnTo>
                  <a:lnTo>
                    <a:pt x="577530" y="46027"/>
                  </a:lnTo>
                  <a:lnTo>
                    <a:pt x="534836" y="26442"/>
                  </a:lnTo>
                  <a:lnTo>
                    <a:pt x="489579" y="11997"/>
                  </a:lnTo>
                  <a:lnTo>
                    <a:pt x="442127" y="3060"/>
                  </a:lnTo>
                  <a:lnTo>
                    <a:pt x="3928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71854" y="964660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0">
                <a:latin typeface="Arial"/>
                <a:cs typeface="Arial"/>
              </a:rPr>
              <a:t>1</a:t>
            </a:r>
            <a:endParaRPr sz="4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77996" y="932688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0">
                <a:latin typeface="Arial"/>
                <a:cs typeface="Arial"/>
              </a:rPr>
              <a:t>2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705343" y="326136"/>
            <a:ext cx="4486910" cy="2303145"/>
            <a:chOff x="7705343" y="326136"/>
            <a:chExt cx="4486910" cy="2303145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05343" y="326136"/>
              <a:ext cx="4486656" cy="230276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283514" y="674789"/>
              <a:ext cx="3836035" cy="1148715"/>
            </a:xfrm>
            <a:custGeom>
              <a:avLst/>
              <a:gdLst/>
              <a:ahLst/>
              <a:cxnLst/>
              <a:rect l="l" t="t" r="r" b="b"/>
              <a:pathLst>
                <a:path w="3836034" h="1148714">
                  <a:moveTo>
                    <a:pt x="3745826" y="0"/>
                  </a:moveTo>
                  <a:lnTo>
                    <a:pt x="89662" y="0"/>
                  </a:lnTo>
                  <a:lnTo>
                    <a:pt x="54762" y="7046"/>
                  </a:lnTo>
                  <a:lnTo>
                    <a:pt x="26262" y="26262"/>
                  </a:lnTo>
                  <a:lnTo>
                    <a:pt x="7046" y="54762"/>
                  </a:lnTo>
                  <a:lnTo>
                    <a:pt x="0" y="89662"/>
                  </a:lnTo>
                  <a:lnTo>
                    <a:pt x="0" y="1058722"/>
                  </a:lnTo>
                  <a:lnTo>
                    <a:pt x="7046" y="1093629"/>
                  </a:lnTo>
                  <a:lnTo>
                    <a:pt x="26262" y="1122133"/>
                  </a:lnTo>
                  <a:lnTo>
                    <a:pt x="54762" y="1141350"/>
                  </a:lnTo>
                  <a:lnTo>
                    <a:pt x="89662" y="1148397"/>
                  </a:lnTo>
                  <a:lnTo>
                    <a:pt x="3745826" y="1148397"/>
                  </a:lnTo>
                  <a:lnTo>
                    <a:pt x="3780734" y="1141350"/>
                  </a:lnTo>
                  <a:lnTo>
                    <a:pt x="3809238" y="1122133"/>
                  </a:lnTo>
                  <a:lnTo>
                    <a:pt x="3828455" y="1093629"/>
                  </a:lnTo>
                  <a:lnTo>
                    <a:pt x="3835501" y="1058722"/>
                  </a:lnTo>
                  <a:lnTo>
                    <a:pt x="3835501" y="89662"/>
                  </a:lnTo>
                  <a:lnTo>
                    <a:pt x="3828455" y="54762"/>
                  </a:lnTo>
                  <a:lnTo>
                    <a:pt x="3809238" y="26262"/>
                  </a:lnTo>
                  <a:lnTo>
                    <a:pt x="3780734" y="7046"/>
                  </a:lnTo>
                  <a:lnTo>
                    <a:pt x="3745826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83514" y="674789"/>
              <a:ext cx="3836035" cy="1148715"/>
            </a:xfrm>
            <a:custGeom>
              <a:avLst/>
              <a:gdLst/>
              <a:ahLst/>
              <a:cxnLst/>
              <a:rect l="l" t="t" r="r" b="b"/>
              <a:pathLst>
                <a:path w="3836034" h="1148714">
                  <a:moveTo>
                    <a:pt x="0" y="89662"/>
                  </a:moveTo>
                  <a:lnTo>
                    <a:pt x="7046" y="54762"/>
                  </a:lnTo>
                  <a:lnTo>
                    <a:pt x="26262" y="26262"/>
                  </a:lnTo>
                  <a:lnTo>
                    <a:pt x="54762" y="7046"/>
                  </a:lnTo>
                  <a:lnTo>
                    <a:pt x="89662" y="0"/>
                  </a:lnTo>
                  <a:lnTo>
                    <a:pt x="3745826" y="0"/>
                  </a:lnTo>
                  <a:lnTo>
                    <a:pt x="3780734" y="7046"/>
                  </a:lnTo>
                  <a:lnTo>
                    <a:pt x="3809238" y="26262"/>
                  </a:lnTo>
                  <a:lnTo>
                    <a:pt x="3828455" y="54762"/>
                  </a:lnTo>
                  <a:lnTo>
                    <a:pt x="3835501" y="89662"/>
                  </a:lnTo>
                  <a:lnTo>
                    <a:pt x="3835501" y="1058722"/>
                  </a:lnTo>
                  <a:lnTo>
                    <a:pt x="3828455" y="1093629"/>
                  </a:lnTo>
                  <a:lnTo>
                    <a:pt x="3809238" y="1122133"/>
                  </a:lnTo>
                  <a:lnTo>
                    <a:pt x="3780734" y="1141350"/>
                  </a:lnTo>
                  <a:lnTo>
                    <a:pt x="3745826" y="1148397"/>
                  </a:lnTo>
                  <a:lnTo>
                    <a:pt x="89662" y="1148397"/>
                  </a:lnTo>
                  <a:lnTo>
                    <a:pt x="54762" y="1141350"/>
                  </a:lnTo>
                  <a:lnTo>
                    <a:pt x="26262" y="1122133"/>
                  </a:lnTo>
                  <a:lnTo>
                    <a:pt x="7046" y="1093629"/>
                  </a:lnTo>
                  <a:lnTo>
                    <a:pt x="0" y="1058722"/>
                  </a:lnTo>
                  <a:lnTo>
                    <a:pt x="0" y="8966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203200" y="937033"/>
            <a:ext cx="283908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25">
                <a:solidFill>
                  <a:srgbClr val="FFFFFF"/>
                </a:solidFill>
                <a:latin typeface="Trebuchet MS"/>
                <a:cs typeface="Trebuchet MS"/>
              </a:rPr>
              <a:t>2025-</a:t>
            </a:r>
            <a:r>
              <a:rPr sz="2000" b="1" spc="-45">
                <a:solidFill>
                  <a:srgbClr val="FFFFFF"/>
                </a:solidFill>
                <a:latin typeface="Trebuchet MS"/>
                <a:cs typeface="Trebuchet MS"/>
              </a:rPr>
              <a:t>2026</a:t>
            </a:r>
            <a:r>
              <a:rPr sz="2000" b="1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>
                <a:solidFill>
                  <a:srgbClr val="FFFFFF"/>
                </a:solidFill>
                <a:latin typeface="Trebuchet MS"/>
                <a:cs typeface="Trebuchet MS"/>
              </a:rPr>
              <a:t>Continuous </a:t>
            </a:r>
            <a:r>
              <a:rPr sz="2000" b="1" spc="-55">
                <a:solidFill>
                  <a:srgbClr val="FFFFFF"/>
                </a:solidFill>
                <a:latin typeface="Trebuchet MS"/>
                <a:cs typeface="Trebuchet MS"/>
              </a:rPr>
              <a:t>Improvement</a:t>
            </a:r>
            <a:r>
              <a:rPr sz="2000" b="1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r>
              <a:rPr sz="2000" b="1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20">
                <a:solidFill>
                  <a:srgbClr val="FFFFFF"/>
                </a:solidFill>
                <a:latin typeface="Trebuchet MS"/>
                <a:cs typeface="Trebuchet MS"/>
              </a:rPr>
              <a:t>Goals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416968" y="889091"/>
            <a:ext cx="786130" cy="786130"/>
          </a:xfrm>
          <a:custGeom>
            <a:avLst/>
            <a:gdLst/>
            <a:ahLst/>
            <a:cxnLst/>
            <a:rect l="l" t="t" r="r" b="b"/>
            <a:pathLst>
              <a:path w="786129" h="786130">
                <a:moveTo>
                  <a:pt x="392849" y="0"/>
                </a:moveTo>
                <a:lnTo>
                  <a:pt x="343570" y="3060"/>
                </a:lnTo>
                <a:lnTo>
                  <a:pt x="296118" y="11997"/>
                </a:lnTo>
                <a:lnTo>
                  <a:pt x="250861" y="26442"/>
                </a:lnTo>
                <a:lnTo>
                  <a:pt x="208167" y="46027"/>
                </a:lnTo>
                <a:lnTo>
                  <a:pt x="168404" y="70384"/>
                </a:lnTo>
                <a:lnTo>
                  <a:pt x="131941" y="99145"/>
                </a:lnTo>
                <a:lnTo>
                  <a:pt x="99145" y="131941"/>
                </a:lnTo>
                <a:lnTo>
                  <a:pt x="70384" y="168404"/>
                </a:lnTo>
                <a:lnTo>
                  <a:pt x="46027" y="208167"/>
                </a:lnTo>
                <a:lnTo>
                  <a:pt x="26442" y="250861"/>
                </a:lnTo>
                <a:lnTo>
                  <a:pt x="11997" y="296118"/>
                </a:lnTo>
                <a:lnTo>
                  <a:pt x="3060" y="343570"/>
                </a:lnTo>
                <a:lnTo>
                  <a:pt x="0" y="392849"/>
                </a:lnTo>
                <a:lnTo>
                  <a:pt x="3060" y="442127"/>
                </a:lnTo>
                <a:lnTo>
                  <a:pt x="11997" y="489579"/>
                </a:lnTo>
                <a:lnTo>
                  <a:pt x="26442" y="534836"/>
                </a:lnTo>
                <a:lnTo>
                  <a:pt x="46027" y="577530"/>
                </a:lnTo>
                <a:lnTo>
                  <a:pt x="70384" y="617293"/>
                </a:lnTo>
                <a:lnTo>
                  <a:pt x="99145" y="653756"/>
                </a:lnTo>
                <a:lnTo>
                  <a:pt x="131941" y="686552"/>
                </a:lnTo>
                <a:lnTo>
                  <a:pt x="168404" y="715313"/>
                </a:lnTo>
                <a:lnTo>
                  <a:pt x="208167" y="739670"/>
                </a:lnTo>
                <a:lnTo>
                  <a:pt x="250861" y="759255"/>
                </a:lnTo>
                <a:lnTo>
                  <a:pt x="296118" y="773700"/>
                </a:lnTo>
                <a:lnTo>
                  <a:pt x="343570" y="782637"/>
                </a:lnTo>
                <a:lnTo>
                  <a:pt x="392849" y="785698"/>
                </a:lnTo>
                <a:lnTo>
                  <a:pt x="442127" y="782637"/>
                </a:lnTo>
                <a:lnTo>
                  <a:pt x="489579" y="773700"/>
                </a:lnTo>
                <a:lnTo>
                  <a:pt x="534836" y="759255"/>
                </a:lnTo>
                <a:lnTo>
                  <a:pt x="577530" y="739670"/>
                </a:lnTo>
                <a:lnTo>
                  <a:pt x="617293" y="715313"/>
                </a:lnTo>
                <a:lnTo>
                  <a:pt x="653756" y="686552"/>
                </a:lnTo>
                <a:lnTo>
                  <a:pt x="686552" y="653756"/>
                </a:lnTo>
                <a:lnTo>
                  <a:pt x="715313" y="617293"/>
                </a:lnTo>
                <a:lnTo>
                  <a:pt x="739670" y="577530"/>
                </a:lnTo>
                <a:lnTo>
                  <a:pt x="759255" y="534836"/>
                </a:lnTo>
                <a:lnTo>
                  <a:pt x="773700" y="489579"/>
                </a:lnTo>
                <a:lnTo>
                  <a:pt x="782637" y="442127"/>
                </a:lnTo>
                <a:lnTo>
                  <a:pt x="785698" y="392849"/>
                </a:lnTo>
                <a:lnTo>
                  <a:pt x="782637" y="343570"/>
                </a:lnTo>
                <a:lnTo>
                  <a:pt x="773700" y="296118"/>
                </a:lnTo>
                <a:lnTo>
                  <a:pt x="759255" y="250861"/>
                </a:lnTo>
                <a:lnTo>
                  <a:pt x="739670" y="208167"/>
                </a:lnTo>
                <a:lnTo>
                  <a:pt x="715313" y="168404"/>
                </a:lnTo>
                <a:lnTo>
                  <a:pt x="686552" y="131941"/>
                </a:lnTo>
                <a:lnTo>
                  <a:pt x="653756" y="99145"/>
                </a:lnTo>
                <a:lnTo>
                  <a:pt x="617293" y="70384"/>
                </a:lnTo>
                <a:lnTo>
                  <a:pt x="577530" y="46027"/>
                </a:lnTo>
                <a:lnTo>
                  <a:pt x="534836" y="26442"/>
                </a:lnTo>
                <a:lnTo>
                  <a:pt x="489579" y="11997"/>
                </a:lnTo>
                <a:lnTo>
                  <a:pt x="442127" y="3060"/>
                </a:lnTo>
                <a:lnTo>
                  <a:pt x="392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656319" y="947413"/>
            <a:ext cx="307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0"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45427" y="2325092"/>
            <a:ext cx="11008995" cy="3774440"/>
            <a:chOff x="245427" y="2303005"/>
            <a:chExt cx="11008995" cy="3774440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5427" y="2303005"/>
              <a:ext cx="4088110" cy="29127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65824" y="4288574"/>
              <a:ext cx="1788496" cy="178848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4483408" y="2012786"/>
            <a:ext cx="3373120" cy="3909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9565" marR="19050" indent="-3175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29565" algn="l"/>
              </a:tabLst>
            </a:pPr>
            <a:r>
              <a:rPr sz="1400">
                <a:latin typeface="Arial"/>
                <a:cs typeface="Arial"/>
              </a:rPr>
              <a:t>By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end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2025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-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2026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school </a:t>
            </a:r>
            <a:r>
              <a:rPr sz="1400">
                <a:latin typeface="Arial"/>
                <a:cs typeface="Arial"/>
              </a:rPr>
              <a:t>year,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Benteen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will</a:t>
            </a:r>
            <a:r>
              <a:rPr sz="1400" spc="-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increase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CCRPI </a:t>
            </a:r>
            <a:r>
              <a:rPr sz="1400">
                <a:latin typeface="Arial"/>
                <a:cs typeface="Arial"/>
              </a:rPr>
              <a:t>Attendance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by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at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least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6.6%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points </a:t>
            </a:r>
            <a:r>
              <a:rPr sz="1400">
                <a:latin typeface="Arial"/>
                <a:cs typeface="Arial"/>
              </a:rPr>
              <a:t>from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83.4%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20">
                <a:latin typeface="Arial"/>
                <a:cs typeface="Arial"/>
              </a:rPr>
              <a:t> 90%.</a:t>
            </a:r>
            <a:endParaRPr sz="1400">
              <a:latin typeface="Arial"/>
              <a:cs typeface="Arial"/>
            </a:endParaRPr>
          </a:p>
          <a:p>
            <a:pPr marL="329565" marR="5080" indent="-317500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29565" algn="l"/>
              </a:tabLst>
            </a:pPr>
            <a:r>
              <a:rPr sz="1400">
                <a:latin typeface="Arial"/>
                <a:cs typeface="Arial"/>
              </a:rPr>
              <a:t>By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end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2025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-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2026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school </a:t>
            </a:r>
            <a:r>
              <a:rPr sz="1400">
                <a:latin typeface="Arial"/>
                <a:cs typeface="Arial"/>
              </a:rPr>
              <a:t>years,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Benteen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will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increase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 spc="-25">
                <a:latin typeface="Arial"/>
                <a:cs typeface="Arial"/>
              </a:rPr>
              <a:t>the </a:t>
            </a:r>
            <a:r>
              <a:rPr sz="1400">
                <a:latin typeface="Arial"/>
                <a:cs typeface="Arial"/>
              </a:rPr>
              <a:t>percent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students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scoring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proficient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above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on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GMAS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assessments </a:t>
            </a:r>
            <a:r>
              <a:rPr sz="1400">
                <a:latin typeface="Arial"/>
                <a:cs typeface="Arial"/>
              </a:rPr>
              <a:t>in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math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by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5%,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from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35%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20">
                <a:latin typeface="Arial"/>
                <a:cs typeface="Arial"/>
              </a:rPr>
              <a:t>40%. </a:t>
            </a:r>
            <a:r>
              <a:rPr sz="1400">
                <a:latin typeface="Arial"/>
                <a:cs typeface="Arial"/>
              </a:rPr>
              <a:t>Benteen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will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decrease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percent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 spc="-25">
                <a:latin typeface="Arial"/>
                <a:cs typeface="Arial"/>
              </a:rPr>
              <a:t>of </a:t>
            </a:r>
            <a:r>
              <a:rPr sz="1400">
                <a:latin typeface="Arial"/>
                <a:cs typeface="Arial"/>
              </a:rPr>
              <a:t>students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scoring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beginning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on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25">
                <a:latin typeface="Arial"/>
                <a:cs typeface="Arial"/>
              </a:rPr>
              <a:t>the </a:t>
            </a:r>
            <a:r>
              <a:rPr sz="1400">
                <a:latin typeface="Arial"/>
                <a:cs typeface="Arial"/>
              </a:rPr>
              <a:t>GMAS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assessment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math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by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 spc="-25">
                <a:latin typeface="Arial"/>
                <a:cs typeface="Arial"/>
              </a:rPr>
              <a:t>3%, </a:t>
            </a:r>
            <a:r>
              <a:rPr sz="1400">
                <a:latin typeface="Arial"/>
                <a:cs typeface="Arial"/>
              </a:rPr>
              <a:t>from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38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20">
                <a:latin typeface="Arial"/>
                <a:cs typeface="Arial"/>
              </a:rPr>
              <a:t> 35%.</a:t>
            </a:r>
            <a:endParaRPr sz="1400">
              <a:latin typeface="Arial"/>
              <a:cs typeface="Arial"/>
            </a:endParaRPr>
          </a:p>
          <a:p>
            <a:pPr marL="330200" marR="18415" indent="-31750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330200" algn="l"/>
              </a:tabLst>
            </a:pPr>
            <a:r>
              <a:rPr sz="1400">
                <a:latin typeface="Arial"/>
                <a:cs typeface="Arial"/>
              </a:rPr>
              <a:t>By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end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2025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-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2026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school </a:t>
            </a:r>
            <a:r>
              <a:rPr sz="1400">
                <a:latin typeface="Arial"/>
                <a:cs typeface="Arial"/>
              </a:rPr>
              <a:t>year,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Benteen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will</a:t>
            </a:r>
            <a:r>
              <a:rPr sz="1400" spc="-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increase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CCRPI </a:t>
            </a:r>
            <a:r>
              <a:rPr sz="1400">
                <a:latin typeface="Arial"/>
                <a:cs typeface="Arial"/>
              </a:rPr>
              <a:t>Attendance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by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at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least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6.6%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points </a:t>
            </a:r>
            <a:r>
              <a:rPr sz="1400">
                <a:latin typeface="Arial"/>
                <a:cs typeface="Arial"/>
              </a:rPr>
              <a:t>from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83.4%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20">
                <a:latin typeface="Arial"/>
                <a:cs typeface="Arial"/>
              </a:rPr>
              <a:t> 90%.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79872" y="5392292"/>
            <a:ext cx="1431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FF0000"/>
                </a:solidFill>
                <a:latin typeface="Arial"/>
                <a:cs typeface="Arial"/>
              </a:rPr>
              <a:t>Use</a:t>
            </a:r>
            <a:r>
              <a:rPr sz="1200" b="1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200" b="1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FF0000"/>
                </a:solidFill>
                <a:latin typeface="Arial"/>
                <a:cs typeface="Arial"/>
              </a:rPr>
              <a:t>QR</a:t>
            </a:r>
            <a:r>
              <a:rPr sz="1200" b="1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FF0000"/>
                </a:solidFill>
                <a:latin typeface="Arial"/>
                <a:cs typeface="Arial"/>
              </a:rPr>
              <a:t>code</a:t>
            </a:r>
            <a:r>
              <a:rPr sz="1200" b="1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25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200" b="1">
                <a:solidFill>
                  <a:srgbClr val="FF0000"/>
                </a:solidFill>
                <a:latin typeface="Arial"/>
                <a:cs typeface="Arial"/>
              </a:rPr>
              <a:t>access</a:t>
            </a:r>
            <a:r>
              <a:rPr sz="1200" b="1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FF0000"/>
                </a:solidFill>
                <a:latin typeface="Arial"/>
                <a:cs typeface="Arial"/>
              </a:rPr>
              <a:t>all </a:t>
            </a:r>
            <a:r>
              <a:rPr sz="1200" b="1" spc="-10">
                <a:solidFill>
                  <a:srgbClr val="FF0000"/>
                </a:solidFill>
                <a:latin typeface="Arial"/>
                <a:cs typeface="Arial"/>
              </a:rPr>
              <a:t>school </a:t>
            </a:r>
            <a:r>
              <a:rPr sz="1200" b="1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r>
              <a:rPr sz="1200" b="1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FF0000"/>
                </a:solidFill>
                <a:latin typeface="Arial"/>
                <a:cs typeface="Arial"/>
              </a:rPr>
              <a:t>sheets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955067" y="5758703"/>
            <a:ext cx="273050" cy="264795"/>
            <a:chOff x="8955067" y="5758703"/>
            <a:chExt cx="273050" cy="264795"/>
          </a:xfrm>
        </p:grpSpPr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7767" y="5771403"/>
              <a:ext cx="247459" cy="23877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967767" y="5771403"/>
              <a:ext cx="247650" cy="239395"/>
            </a:xfrm>
            <a:custGeom>
              <a:avLst/>
              <a:gdLst/>
              <a:ahLst/>
              <a:cxnLst/>
              <a:rect l="l" t="t" r="r" b="b"/>
              <a:pathLst>
                <a:path w="247650" h="239395">
                  <a:moveTo>
                    <a:pt x="128079" y="238772"/>
                  </a:moveTo>
                  <a:lnTo>
                    <a:pt x="128079" y="179082"/>
                  </a:lnTo>
                  <a:lnTo>
                    <a:pt x="0" y="179082"/>
                  </a:lnTo>
                  <a:lnTo>
                    <a:pt x="0" y="59690"/>
                  </a:lnTo>
                  <a:lnTo>
                    <a:pt x="128079" y="59690"/>
                  </a:lnTo>
                  <a:lnTo>
                    <a:pt x="128079" y="0"/>
                  </a:lnTo>
                  <a:lnTo>
                    <a:pt x="247459" y="119392"/>
                  </a:lnTo>
                  <a:lnTo>
                    <a:pt x="128079" y="238772"/>
                  </a:lnTo>
                  <a:close/>
                </a:path>
              </a:pathLst>
            </a:custGeom>
            <a:ln w="25400">
              <a:solidFill>
                <a:srgbClr val="5A00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250722" y="1001505"/>
            <a:ext cx="2736215" cy="626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5"/>
              </a:spcBef>
            </a:pPr>
            <a:r>
              <a:rPr sz="2000" b="1">
                <a:solidFill>
                  <a:srgbClr val="FFFFFF"/>
                </a:solidFill>
                <a:latin typeface="Trebuchet MS"/>
                <a:cs typeface="Trebuchet MS"/>
              </a:rPr>
              <a:t>School</a:t>
            </a:r>
            <a:r>
              <a:rPr sz="2000" b="1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20">
                <a:solidFill>
                  <a:srgbClr val="FFFFFF"/>
                </a:solidFill>
                <a:latin typeface="Trebuchet MS"/>
                <a:cs typeface="Trebuchet MS"/>
              </a:rPr>
              <a:t>Data</a:t>
            </a:r>
            <a:r>
              <a:rPr sz="2000" b="1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20">
                <a:solidFill>
                  <a:srgbClr val="FFFFFF"/>
                </a:solidFill>
                <a:latin typeface="Trebuchet MS"/>
                <a:cs typeface="Trebuchet MS"/>
              </a:rPr>
              <a:t>Sheet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200" b="1" spc="-10">
                <a:solidFill>
                  <a:srgbClr val="FFFFFF"/>
                </a:solidFill>
                <a:latin typeface="Arial"/>
                <a:cs typeface="Arial"/>
              </a:rPr>
              <a:t>https://tinyurl.com/SchoolDataSheets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18163" y="5603035"/>
            <a:ext cx="725805" cy="1196975"/>
            <a:chOff x="11418163" y="5603035"/>
            <a:chExt cx="725805" cy="1196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9674" y="5609262"/>
              <a:ext cx="723899" cy="11906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0" y="6119114"/>
            <a:ext cx="11316335" cy="58737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1625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80"/>
              </a:spcBef>
            </a:pPr>
            <a:endParaRPr sz="1200">
              <a:latin typeface="Times New Roman"/>
              <a:cs typeface="Times New Roman"/>
            </a:endParaRPr>
          </a:p>
          <a:p>
            <a:pPr marR="48260" algn="r">
              <a:lnSpc>
                <a:spcPct val="100000"/>
              </a:lnSpc>
            </a:pPr>
            <a:r>
              <a:rPr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17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3062" y="181312"/>
            <a:ext cx="27012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0" u="sng" spc="-65">
                <a:uFill>
                  <a:solidFill>
                    <a:srgbClr val="D7031C"/>
                  </a:solidFill>
                </a:uFill>
                <a:latin typeface="Arial Black"/>
                <a:cs typeface="Arial Black"/>
              </a:rPr>
              <a:t>Today’s</a:t>
            </a:r>
            <a:r>
              <a:rPr sz="2700" b="0" u="sng" spc="-110">
                <a:uFill>
                  <a:solidFill>
                    <a:srgbClr val="D7031C"/>
                  </a:solidFill>
                </a:uFill>
                <a:latin typeface="Arial Black"/>
                <a:cs typeface="Arial Black"/>
              </a:rPr>
              <a:t> </a:t>
            </a:r>
            <a:r>
              <a:rPr sz="2700" b="0" u="sng" spc="-70">
                <a:uFill>
                  <a:solidFill>
                    <a:srgbClr val="D7031C"/>
                  </a:solidFill>
                </a:uFill>
                <a:latin typeface="Arial Black"/>
                <a:cs typeface="Arial Black"/>
              </a:rPr>
              <a:t>Focus:</a:t>
            </a:r>
            <a:endParaRPr sz="27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062" y="592791"/>
            <a:ext cx="93649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65">
                <a:latin typeface="Arial Black"/>
                <a:cs typeface="Arial Black"/>
              </a:rPr>
              <a:t>School</a:t>
            </a:r>
            <a:r>
              <a:rPr sz="2700" spc="-114">
                <a:latin typeface="Arial Black"/>
                <a:cs typeface="Arial Black"/>
              </a:rPr>
              <a:t> </a:t>
            </a:r>
            <a:r>
              <a:rPr sz="2700" spc="-55">
                <a:latin typeface="Arial Black"/>
                <a:cs typeface="Arial Black"/>
              </a:rPr>
              <a:t>Strategic</a:t>
            </a:r>
            <a:r>
              <a:rPr sz="2700" spc="-75">
                <a:latin typeface="Arial Black"/>
                <a:cs typeface="Arial Black"/>
              </a:rPr>
              <a:t> </a:t>
            </a:r>
            <a:r>
              <a:rPr sz="2700">
                <a:latin typeface="Arial Black"/>
                <a:cs typeface="Arial Black"/>
              </a:rPr>
              <a:t>Planning</a:t>
            </a:r>
            <a:r>
              <a:rPr sz="2700" spc="-114">
                <a:latin typeface="Arial Black"/>
                <a:cs typeface="Arial Black"/>
              </a:rPr>
              <a:t> </a:t>
            </a:r>
            <a:r>
              <a:rPr sz="2700" spc="-100">
                <a:latin typeface="Arial Black"/>
                <a:cs typeface="Arial Black"/>
              </a:rPr>
              <a:t>Process: </a:t>
            </a:r>
            <a:r>
              <a:rPr sz="2700" spc="-75">
                <a:latin typeface="Arial Black"/>
                <a:cs typeface="Arial Black"/>
              </a:rPr>
              <a:t>Steps</a:t>
            </a:r>
            <a:r>
              <a:rPr sz="2700" spc="-80">
                <a:latin typeface="Arial Black"/>
                <a:cs typeface="Arial Black"/>
              </a:rPr>
              <a:t> </a:t>
            </a:r>
            <a:r>
              <a:rPr sz="2700" spc="-434">
                <a:latin typeface="Arial Black"/>
                <a:cs typeface="Arial Black"/>
              </a:rPr>
              <a:t>1,</a:t>
            </a:r>
            <a:r>
              <a:rPr sz="2700" spc="-114">
                <a:latin typeface="Arial Black"/>
                <a:cs typeface="Arial Black"/>
              </a:rPr>
              <a:t> </a:t>
            </a:r>
            <a:r>
              <a:rPr sz="2700" spc="-180">
                <a:latin typeface="Arial Black"/>
                <a:cs typeface="Arial Black"/>
              </a:rPr>
              <a:t>2,</a:t>
            </a:r>
            <a:r>
              <a:rPr sz="2700" spc="-100">
                <a:latin typeface="Arial Black"/>
                <a:cs typeface="Arial Black"/>
              </a:rPr>
              <a:t> </a:t>
            </a:r>
            <a:r>
              <a:rPr sz="2700">
                <a:latin typeface="Arial Black"/>
                <a:cs typeface="Arial Black"/>
              </a:rPr>
              <a:t>and</a:t>
            </a:r>
            <a:r>
              <a:rPr sz="2700" spc="-95">
                <a:latin typeface="Arial Black"/>
                <a:cs typeface="Arial Black"/>
              </a:rPr>
              <a:t> </a:t>
            </a:r>
            <a:r>
              <a:rPr sz="2700" spc="-50">
                <a:latin typeface="Arial Black"/>
                <a:cs typeface="Arial Black"/>
              </a:rPr>
              <a:t>3</a:t>
            </a:r>
            <a:endParaRPr sz="27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3722" y="1443179"/>
            <a:ext cx="1419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spc="-55">
                <a:latin typeface="Trebuchet MS"/>
                <a:cs typeface="Trebuchet MS"/>
              </a:rPr>
              <a:t>Review</a:t>
            </a:r>
            <a:r>
              <a:rPr sz="2000" b="1" spc="-100">
                <a:latin typeface="Trebuchet MS"/>
                <a:cs typeface="Trebuchet MS"/>
              </a:rPr>
              <a:t> </a:t>
            </a:r>
            <a:r>
              <a:rPr sz="2000" b="1" spc="-20">
                <a:latin typeface="Trebuchet MS"/>
                <a:cs typeface="Trebuchet MS"/>
              </a:rPr>
              <a:t>Data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0274" y="1338541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298" y="0"/>
                </a:moveTo>
                <a:lnTo>
                  <a:pt x="256615" y="4008"/>
                </a:lnTo>
                <a:lnTo>
                  <a:pt x="209484" y="15615"/>
                </a:lnTo>
                <a:lnTo>
                  <a:pt x="165536" y="34188"/>
                </a:lnTo>
                <a:lnTo>
                  <a:pt x="125402" y="59097"/>
                </a:lnTo>
                <a:lnTo>
                  <a:pt x="89712" y="89712"/>
                </a:lnTo>
                <a:lnTo>
                  <a:pt x="59097" y="125402"/>
                </a:lnTo>
                <a:lnTo>
                  <a:pt x="34188" y="165536"/>
                </a:lnTo>
                <a:lnTo>
                  <a:pt x="15615" y="209484"/>
                </a:lnTo>
                <a:lnTo>
                  <a:pt x="4008" y="256615"/>
                </a:lnTo>
                <a:lnTo>
                  <a:pt x="0" y="306298"/>
                </a:lnTo>
                <a:lnTo>
                  <a:pt x="4008" y="355981"/>
                </a:lnTo>
                <a:lnTo>
                  <a:pt x="15615" y="403112"/>
                </a:lnTo>
                <a:lnTo>
                  <a:pt x="34188" y="447060"/>
                </a:lnTo>
                <a:lnTo>
                  <a:pt x="59097" y="487194"/>
                </a:lnTo>
                <a:lnTo>
                  <a:pt x="89712" y="522884"/>
                </a:lnTo>
                <a:lnTo>
                  <a:pt x="125402" y="553499"/>
                </a:lnTo>
                <a:lnTo>
                  <a:pt x="165536" y="578408"/>
                </a:lnTo>
                <a:lnTo>
                  <a:pt x="209484" y="596981"/>
                </a:lnTo>
                <a:lnTo>
                  <a:pt x="256615" y="608588"/>
                </a:lnTo>
                <a:lnTo>
                  <a:pt x="306298" y="612597"/>
                </a:lnTo>
                <a:lnTo>
                  <a:pt x="355981" y="608588"/>
                </a:lnTo>
                <a:lnTo>
                  <a:pt x="403112" y="596981"/>
                </a:lnTo>
                <a:lnTo>
                  <a:pt x="447060" y="578408"/>
                </a:lnTo>
                <a:lnTo>
                  <a:pt x="487194" y="553499"/>
                </a:lnTo>
                <a:lnTo>
                  <a:pt x="522884" y="522884"/>
                </a:lnTo>
                <a:lnTo>
                  <a:pt x="553499" y="487194"/>
                </a:lnTo>
                <a:lnTo>
                  <a:pt x="578408" y="447060"/>
                </a:lnTo>
                <a:lnTo>
                  <a:pt x="596981" y="403112"/>
                </a:lnTo>
                <a:lnTo>
                  <a:pt x="608588" y="355981"/>
                </a:lnTo>
                <a:lnTo>
                  <a:pt x="612597" y="306298"/>
                </a:lnTo>
                <a:lnTo>
                  <a:pt x="608588" y="256615"/>
                </a:lnTo>
                <a:lnTo>
                  <a:pt x="596981" y="209484"/>
                </a:lnTo>
                <a:lnTo>
                  <a:pt x="578408" y="165536"/>
                </a:lnTo>
                <a:lnTo>
                  <a:pt x="553499" y="125402"/>
                </a:lnTo>
                <a:lnTo>
                  <a:pt x="522884" y="89712"/>
                </a:lnTo>
                <a:lnTo>
                  <a:pt x="487194" y="59097"/>
                </a:lnTo>
                <a:lnTo>
                  <a:pt x="447060" y="34188"/>
                </a:lnTo>
                <a:lnTo>
                  <a:pt x="403112" y="15615"/>
                </a:lnTo>
                <a:lnTo>
                  <a:pt x="355981" y="4008"/>
                </a:lnTo>
                <a:lnTo>
                  <a:pt x="306298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6222" y="1369432"/>
            <a:ext cx="233679" cy="501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3100" b="1" spc="-50">
                <a:latin typeface="Arial"/>
                <a:cs typeface="Arial"/>
              </a:rPr>
              <a:t>1</a:t>
            </a:r>
            <a:endParaRPr sz="3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7281" y="2165449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298" y="0"/>
                </a:moveTo>
                <a:lnTo>
                  <a:pt x="256615" y="4008"/>
                </a:lnTo>
                <a:lnTo>
                  <a:pt x="209484" y="15615"/>
                </a:lnTo>
                <a:lnTo>
                  <a:pt x="165536" y="34188"/>
                </a:lnTo>
                <a:lnTo>
                  <a:pt x="125402" y="59097"/>
                </a:lnTo>
                <a:lnTo>
                  <a:pt x="89712" y="89712"/>
                </a:lnTo>
                <a:lnTo>
                  <a:pt x="59097" y="125402"/>
                </a:lnTo>
                <a:lnTo>
                  <a:pt x="34188" y="165536"/>
                </a:lnTo>
                <a:lnTo>
                  <a:pt x="15615" y="209484"/>
                </a:lnTo>
                <a:lnTo>
                  <a:pt x="4008" y="256615"/>
                </a:lnTo>
                <a:lnTo>
                  <a:pt x="0" y="306298"/>
                </a:lnTo>
                <a:lnTo>
                  <a:pt x="4008" y="355981"/>
                </a:lnTo>
                <a:lnTo>
                  <a:pt x="15615" y="403112"/>
                </a:lnTo>
                <a:lnTo>
                  <a:pt x="34188" y="447060"/>
                </a:lnTo>
                <a:lnTo>
                  <a:pt x="59097" y="487194"/>
                </a:lnTo>
                <a:lnTo>
                  <a:pt x="89712" y="522884"/>
                </a:lnTo>
                <a:lnTo>
                  <a:pt x="125402" y="553499"/>
                </a:lnTo>
                <a:lnTo>
                  <a:pt x="165536" y="578408"/>
                </a:lnTo>
                <a:lnTo>
                  <a:pt x="209484" y="596981"/>
                </a:lnTo>
                <a:lnTo>
                  <a:pt x="256615" y="608588"/>
                </a:lnTo>
                <a:lnTo>
                  <a:pt x="306298" y="612597"/>
                </a:lnTo>
                <a:lnTo>
                  <a:pt x="355981" y="608588"/>
                </a:lnTo>
                <a:lnTo>
                  <a:pt x="403112" y="596981"/>
                </a:lnTo>
                <a:lnTo>
                  <a:pt x="447060" y="578408"/>
                </a:lnTo>
                <a:lnTo>
                  <a:pt x="487194" y="553499"/>
                </a:lnTo>
                <a:lnTo>
                  <a:pt x="522884" y="522884"/>
                </a:lnTo>
                <a:lnTo>
                  <a:pt x="553499" y="487194"/>
                </a:lnTo>
                <a:lnTo>
                  <a:pt x="578408" y="447060"/>
                </a:lnTo>
                <a:lnTo>
                  <a:pt x="596981" y="403112"/>
                </a:lnTo>
                <a:lnTo>
                  <a:pt x="608588" y="355981"/>
                </a:lnTo>
                <a:lnTo>
                  <a:pt x="612597" y="306298"/>
                </a:lnTo>
                <a:lnTo>
                  <a:pt x="608588" y="256615"/>
                </a:lnTo>
                <a:lnTo>
                  <a:pt x="596981" y="209484"/>
                </a:lnTo>
                <a:lnTo>
                  <a:pt x="578408" y="165536"/>
                </a:lnTo>
                <a:lnTo>
                  <a:pt x="553499" y="125402"/>
                </a:lnTo>
                <a:lnTo>
                  <a:pt x="522884" y="89712"/>
                </a:lnTo>
                <a:lnTo>
                  <a:pt x="487194" y="59097"/>
                </a:lnTo>
                <a:lnTo>
                  <a:pt x="447060" y="34188"/>
                </a:lnTo>
                <a:lnTo>
                  <a:pt x="403112" y="15615"/>
                </a:lnTo>
                <a:lnTo>
                  <a:pt x="355981" y="4008"/>
                </a:lnTo>
                <a:lnTo>
                  <a:pt x="306298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03227" y="2196339"/>
            <a:ext cx="233679" cy="501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3100" b="1" spc="-50">
                <a:latin typeface="Arial"/>
                <a:cs typeface="Arial"/>
              </a:rPr>
              <a:t>2</a:t>
            </a:r>
            <a:endParaRPr sz="3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7276" y="3009502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298" y="0"/>
                </a:moveTo>
                <a:lnTo>
                  <a:pt x="256615" y="4008"/>
                </a:lnTo>
                <a:lnTo>
                  <a:pt x="209484" y="15615"/>
                </a:lnTo>
                <a:lnTo>
                  <a:pt x="165536" y="34188"/>
                </a:lnTo>
                <a:lnTo>
                  <a:pt x="125402" y="59097"/>
                </a:lnTo>
                <a:lnTo>
                  <a:pt x="89712" y="89712"/>
                </a:lnTo>
                <a:lnTo>
                  <a:pt x="59097" y="125402"/>
                </a:lnTo>
                <a:lnTo>
                  <a:pt x="34188" y="165536"/>
                </a:lnTo>
                <a:lnTo>
                  <a:pt x="15615" y="209484"/>
                </a:lnTo>
                <a:lnTo>
                  <a:pt x="4008" y="256615"/>
                </a:lnTo>
                <a:lnTo>
                  <a:pt x="0" y="306298"/>
                </a:lnTo>
                <a:lnTo>
                  <a:pt x="4008" y="355981"/>
                </a:lnTo>
                <a:lnTo>
                  <a:pt x="15615" y="403112"/>
                </a:lnTo>
                <a:lnTo>
                  <a:pt x="34188" y="447060"/>
                </a:lnTo>
                <a:lnTo>
                  <a:pt x="59097" y="487194"/>
                </a:lnTo>
                <a:lnTo>
                  <a:pt x="89712" y="522884"/>
                </a:lnTo>
                <a:lnTo>
                  <a:pt x="125402" y="553499"/>
                </a:lnTo>
                <a:lnTo>
                  <a:pt x="165536" y="578408"/>
                </a:lnTo>
                <a:lnTo>
                  <a:pt x="209484" y="596981"/>
                </a:lnTo>
                <a:lnTo>
                  <a:pt x="256615" y="608588"/>
                </a:lnTo>
                <a:lnTo>
                  <a:pt x="306298" y="612597"/>
                </a:lnTo>
                <a:lnTo>
                  <a:pt x="355981" y="608588"/>
                </a:lnTo>
                <a:lnTo>
                  <a:pt x="403112" y="596981"/>
                </a:lnTo>
                <a:lnTo>
                  <a:pt x="447060" y="578408"/>
                </a:lnTo>
                <a:lnTo>
                  <a:pt x="487194" y="553499"/>
                </a:lnTo>
                <a:lnTo>
                  <a:pt x="522884" y="522884"/>
                </a:lnTo>
                <a:lnTo>
                  <a:pt x="553499" y="487194"/>
                </a:lnTo>
                <a:lnTo>
                  <a:pt x="578408" y="447060"/>
                </a:lnTo>
                <a:lnTo>
                  <a:pt x="596981" y="403112"/>
                </a:lnTo>
                <a:lnTo>
                  <a:pt x="608588" y="355981"/>
                </a:lnTo>
                <a:lnTo>
                  <a:pt x="612597" y="306298"/>
                </a:lnTo>
                <a:lnTo>
                  <a:pt x="608588" y="256615"/>
                </a:lnTo>
                <a:lnTo>
                  <a:pt x="596981" y="209484"/>
                </a:lnTo>
                <a:lnTo>
                  <a:pt x="578408" y="165536"/>
                </a:lnTo>
                <a:lnTo>
                  <a:pt x="553499" y="125402"/>
                </a:lnTo>
                <a:lnTo>
                  <a:pt x="522884" y="89712"/>
                </a:lnTo>
                <a:lnTo>
                  <a:pt x="487194" y="59097"/>
                </a:lnTo>
                <a:lnTo>
                  <a:pt x="447060" y="34188"/>
                </a:lnTo>
                <a:lnTo>
                  <a:pt x="403112" y="15615"/>
                </a:lnTo>
                <a:lnTo>
                  <a:pt x="355981" y="4008"/>
                </a:lnTo>
                <a:lnTo>
                  <a:pt x="306298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3223" y="3040392"/>
            <a:ext cx="233679" cy="501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3100" b="1" spc="-50">
                <a:latin typeface="Arial"/>
                <a:cs typeface="Arial"/>
              </a:rPr>
              <a:t>3</a:t>
            </a:r>
            <a:endParaRPr sz="3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0268" y="4087421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298" y="0"/>
                </a:moveTo>
                <a:lnTo>
                  <a:pt x="256615" y="4008"/>
                </a:lnTo>
                <a:lnTo>
                  <a:pt x="209484" y="15615"/>
                </a:lnTo>
                <a:lnTo>
                  <a:pt x="165536" y="34188"/>
                </a:lnTo>
                <a:lnTo>
                  <a:pt x="125402" y="59097"/>
                </a:lnTo>
                <a:lnTo>
                  <a:pt x="89712" y="89712"/>
                </a:lnTo>
                <a:lnTo>
                  <a:pt x="59097" y="125402"/>
                </a:lnTo>
                <a:lnTo>
                  <a:pt x="34188" y="165536"/>
                </a:lnTo>
                <a:lnTo>
                  <a:pt x="15615" y="209484"/>
                </a:lnTo>
                <a:lnTo>
                  <a:pt x="4008" y="256615"/>
                </a:lnTo>
                <a:lnTo>
                  <a:pt x="0" y="306298"/>
                </a:lnTo>
                <a:lnTo>
                  <a:pt x="4008" y="355981"/>
                </a:lnTo>
                <a:lnTo>
                  <a:pt x="15615" y="403112"/>
                </a:lnTo>
                <a:lnTo>
                  <a:pt x="34188" y="447060"/>
                </a:lnTo>
                <a:lnTo>
                  <a:pt x="59097" y="487194"/>
                </a:lnTo>
                <a:lnTo>
                  <a:pt x="89712" y="522884"/>
                </a:lnTo>
                <a:lnTo>
                  <a:pt x="125402" y="553499"/>
                </a:lnTo>
                <a:lnTo>
                  <a:pt x="165536" y="578408"/>
                </a:lnTo>
                <a:lnTo>
                  <a:pt x="209484" y="596981"/>
                </a:lnTo>
                <a:lnTo>
                  <a:pt x="256615" y="608588"/>
                </a:lnTo>
                <a:lnTo>
                  <a:pt x="306298" y="612597"/>
                </a:lnTo>
                <a:lnTo>
                  <a:pt x="355981" y="608588"/>
                </a:lnTo>
                <a:lnTo>
                  <a:pt x="403112" y="596981"/>
                </a:lnTo>
                <a:lnTo>
                  <a:pt x="447060" y="578408"/>
                </a:lnTo>
                <a:lnTo>
                  <a:pt x="487194" y="553499"/>
                </a:lnTo>
                <a:lnTo>
                  <a:pt x="522884" y="522884"/>
                </a:lnTo>
                <a:lnTo>
                  <a:pt x="553499" y="487194"/>
                </a:lnTo>
                <a:lnTo>
                  <a:pt x="578408" y="447060"/>
                </a:lnTo>
                <a:lnTo>
                  <a:pt x="596981" y="403112"/>
                </a:lnTo>
                <a:lnTo>
                  <a:pt x="608588" y="355981"/>
                </a:lnTo>
                <a:lnTo>
                  <a:pt x="612597" y="306298"/>
                </a:lnTo>
                <a:lnTo>
                  <a:pt x="608588" y="256615"/>
                </a:lnTo>
                <a:lnTo>
                  <a:pt x="596981" y="209484"/>
                </a:lnTo>
                <a:lnTo>
                  <a:pt x="578408" y="165536"/>
                </a:lnTo>
                <a:lnTo>
                  <a:pt x="553499" y="125402"/>
                </a:lnTo>
                <a:lnTo>
                  <a:pt x="522884" y="89712"/>
                </a:lnTo>
                <a:lnTo>
                  <a:pt x="487194" y="59097"/>
                </a:lnTo>
                <a:lnTo>
                  <a:pt x="447060" y="34188"/>
                </a:lnTo>
                <a:lnTo>
                  <a:pt x="403112" y="15615"/>
                </a:lnTo>
                <a:lnTo>
                  <a:pt x="355981" y="4008"/>
                </a:lnTo>
                <a:lnTo>
                  <a:pt x="306298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73515" y="4118311"/>
            <a:ext cx="246379" cy="501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-50">
                <a:latin typeface="Arial"/>
                <a:cs typeface="Arial"/>
              </a:rPr>
              <a:t>4</a:t>
            </a:r>
            <a:endParaRPr sz="3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3235" y="4126415"/>
            <a:ext cx="4730750" cy="192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00"/>
              </a:spcBef>
            </a:pPr>
            <a:r>
              <a:rPr sz="2000" b="1" spc="-60">
                <a:latin typeface="Trebuchet MS"/>
                <a:cs typeface="Trebuchet MS"/>
              </a:rPr>
              <a:t>Identify</a:t>
            </a:r>
            <a:r>
              <a:rPr sz="2000" b="1" spc="-90">
                <a:latin typeface="Trebuchet MS"/>
                <a:cs typeface="Trebuchet MS"/>
              </a:rPr>
              <a:t> </a:t>
            </a:r>
            <a:r>
              <a:rPr sz="2000" b="1" spc="-25">
                <a:latin typeface="Trebuchet MS"/>
                <a:cs typeface="Trebuchet MS"/>
              </a:rPr>
              <a:t>2025-</a:t>
            </a:r>
            <a:r>
              <a:rPr sz="2000" b="1" spc="-45">
                <a:latin typeface="Trebuchet MS"/>
                <a:cs typeface="Trebuchet MS"/>
              </a:rPr>
              <a:t>2030</a:t>
            </a:r>
            <a:r>
              <a:rPr sz="2000" b="1" spc="-65">
                <a:latin typeface="Trebuchet MS"/>
                <a:cs typeface="Trebuchet MS"/>
              </a:rPr>
              <a:t> </a:t>
            </a:r>
            <a:r>
              <a:rPr sz="2000" b="1" spc="-20">
                <a:latin typeface="Trebuchet MS"/>
                <a:cs typeface="Trebuchet MS"/>
              </a:rPr>
              <a:t>Strategic</a:t>
            </a:r>
            <a:r>
              <a:rPr sz="2000" b="1" spc="-70">
                <a:latin typeface="Trebuchet MS"/>
                <a:cs typeface="Trebuchet MS"/>
              </a:rPr>
              <a:t> </a:t>
            </a:r>
            <a:r>
              <a:rPr sz="2000" b="1" spc="-10">
                <a:latin typeface="Trebuchet MS"/>
                <a:cs typeface="Trebuchet MS"/>
              </a:rPr>
              <a:t>Objectives</a:t>
            </a:r>
            <a:endParaRPr sz="2000">
              <a:latin typeface="Trebuchet MS"/>
              <a:cs typeface="Trebuchet MS"/>
            </a:endParaRPr>
          </a:p>
          <a:p>
            <a:pPr marL="512445" indent="-354965">
              <a:lnSpc>
                <a:spcPct val="100000"/>
              </a:lnSpc>
              <a:spcBef>
                <a:spcPts val="5"/>
              </a:spcBef>
              <a:buFont typeface="Times New Roman"/>
              <a:buChar char="●"/>
              <a:tabLst>
                <a:tab pos="512445" algn="l"/>
              </a:tabLst>
            </a:pPr>
            <a:r>
              <a:rPr sz="2000" spc="-35">
                <a:latin typeface="Trebuchet MS"/>
                <a:cs typeface="Trebuchet MS"/>
              </a:rPr>
              <a:t>Reflect</a:t>
            </a:r>
            <a:r>
              <a:rPr sz="2000" spc="-60">
                <a:latin typeface="Trebuchet MS"/>
                <a:cs typeface="Trebuchet MS"/>
              </a:rPr>
              <a:t> </a:t>
            </a:r>
            <a:r>
              <a:rPr sz="2000">
                <a:latin typeface="Trebuchet MS"/>
                <a:cs typeface="Trebuchet MS"/>
              </a:rPr>
              <a:t>on</a:t>
            </a:r>
            <a:r>
              <a:rPr sz="2000" spc="-35">
                <a:latin typeface="Trebuchet MS"/>
                <a:cs typeface="Trebuchet MS"/>
              </a:rPr>
              <a:t> </a:t>
            </a:r>
            <a:r>
              <a:rPr sz="2000">
                <a:latin typeface="Trebuchet MS"/>
                <a:cs typeface="Trebuchet MS"/>
              </a:rPr>
              <a:t>2020-</a:t>
            </a:r>
            <a:r>
              <a:rPr sz="2000" spc="70">
                <a:latin typeface="Trebuchet MS"/>
                <a:cs typeface="Trebuchet MS"/>
              </a:rPr>
              <a:t>2025</a:t>
            </a:r>
            <a:r>
              <a:rPr sz="2000" spc="-75">
                <a:latin typeface="Trebuchet MS"/>
                <a:cs typeface="Trebuchet MS"/>
              </a:rPr>
              <a:t> </a:t>
            </a:r>
            <a:r>
              <a:rPr sz="2000" spc="-10">
                <a:latin typeface="Trebuchet MS"/>
                <a:cs typeface="Trebuchet MS"/>
              </a:rPr>
              <a:t>Strategic</a:t>
            </a:r>
            <a:r>
              <a:rPr sz="2000" spc="-80">
                <a:latin typeface="Trebuchet MS"/>
                <a:cs typeface="Trebuchet MS"/>
              </a:rPr>
              <a:t> </a:t>
            </a:r>
            <a:r>
              <a:rPr sz="2000" spc="-20">
                <a:latin typeface="Trebuchet MS"/>
                <a:cs typeface="Trebuchet MS"/>
              </a:rPr>
              <a:t>Plan</a:t>
            </a:r>
            <a:endParaRPr sz="2000">
              <a:latin typeface="Trebuchet MS"/>
              <a:cs typeface="Trebuchet MS"/>
            </a:endParaRPr>
          </a:p>
          <a:p>
            <a:pPr marL="512445" marR="752475" indent="-355600">
              <a:lnSpc>
                <a:spcPct val="100000"/>
              </a:lnSpc>
              <a:buFont typeface="Times New Roman"/>
              <a:buChar char="●"/>
              <a:tabLst>
                <a:tab pos="512445" algn="l"/>
              </a:tabLst>
            </a:pPr>
            <a:r>
              <a:rPr sz="2000" spc="-10">
                <a:latin typeface="Trebuchet MS"/>
                <a:cs typeface="Trebuchet MS"/>
              </a:rPr>
              <a:t>Review</a:t>
            </a:r>
            <a:r>
              <a:rPr sz="2000" spc="-105">
                <a:latin typeface="Trebuchet MS"/>
                <a:cs typeface="Trebuchet MS"/>
              </a:rPr>
              <a:t> </a:t>
            </a:r>
            <a:r>
              <a:rPr sz="2000">
                <a:latin typeface="Trebuchet MS"/>
                <a:cs typeface="Trebuchet MS"/>
              </a:rPr>
              <a:t>and</a:t>
            </a:r>
            <a:r>
              <a:rPr sz="2000" spc="-105">
                <a:latin typeface="Trebuchet MS"/>
                <a:cs typeface="Trebuchet MS"/>
              </a:rPr>
              <a:t> </a:t>
            </a:r>
            <a:r>
              <a:rPr sz="2000" spc="95">
                <a:latin typeface="Trebuchet MS"/>
                <a:cs typeface="Trebuchet MS"/>
              </a:rPr>
              <a:t>Discuss</a:t>
            </a:r>
            <a:r>
              <a:rPr sz="2000" spc="-70">
                <a:latin typeface="Trebuchet MS"/>
                <a:cs typeface="Trebuchet MS"/>
              </a:rPr>
              <a:t> </a:t>
            </a:r>
            <a:r>
              <a:rPr sz="2000" spc="-10">
                <a:latin typeface="Trebuchet MS"/>
                <a:cs typeface="Trebuchet MS"/>
              </a:rPr>
              <a:t>Additional </a:t>
            </a:r>
            <a:r>
              <a:rPr sz="2000" spc="-30">
                <a:latin typeface="Trebuchet MS"/>
                <a:cs typeface="Trebuchet MS"/>
              </a:rPr>
              <a:t>Objectives</a:t>
            </a:r>
            <a:r>
              <a:rPr sz="2000" spc="-45">
                <a:latin typeface="Trebuchet MS"/>
                <a:cs typeface="Trebuchet MS"/>
              </a:rPr>
              <a:t> </a:t>
            </a:r>
            <a:r>
              <a:rPr sz="2000">
                <a:latin typeface="Trebuchet MS"/>
                <a:cs typeface="Trebuchet MS"/>
              </a:rPr>
              <a:t>Going</a:t>
            </a:r>
            <a:r>
              <a:rPr sz="2000" spc="-35">
                <a:latin typeface="Trebuchet MS"/>
                <a:cs typeface="Trebuchet MS"/>
              </a:rPr>
              <a:t> </a:t>
            </a:r>
            <a:r>
              <a:rPr sz="2000" spc="-10">
                <a:latin typeface="Trebuchet MS"/>
                <a:cs typeface="Trebuchet MS"/>
              </a:rPr>
              <a:t>Forward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25"/>
              </a:spcBef>
            </a:pPr>
            <a:r>
              <a:rPr sz="2000" b="1" spc="-40">
                <a:latin typeface="Trebuchet MS"/>
                <a:cs typeface="Trebuchet MS"/>
              </a:rPr>
              <a:t>Approve</a:t>
            </a:r>
            <a:r>
              <a:rPr sz="2000" b="1" spc="-110">
                <a:latin typeface="Trebuchet MS"/>
                <a:cs typeface="Trebuchet MS"/>
              </a:rPr>
              <a:t> </a:t>
            </a:r>
            <a:r>
              <a:rPr sz="2000" b="1" spc="-55">
                <a:latin typeface="Trebuchet MS"/>
                <a:cs typeface="Trebuchet MS"/>
              </a:rPr>
              <a:t>Your</a:t>
            </a:r>
            <a:r>
              <a:rPr sz="2000" b="1" spc="-95">
                <a:latin typeface="Trebuchet MS"/>
                <a:cs typeface="Trebuchet MS"/>
              </a:rPr>
              <a:t> </a:t>
            </a:r>
            <a:r>
              <a:rPr sz="2000" b="1" spc="-20">
                <a:latin typeface="Trebuchet MS"/>
                <a:cs typeface="Trebuchet MS"/>
              </a:rPr>
              <a:t>Strategic</a:t>
            </a:r>
            <a:r>
              <a:rPr sz="2000" b="1" spc="-114">
                <a:latin typeface="Trebuchet MS"/>
                <a:cs typeface="Trebuchet MS"/>
              </a:rPr>
              <a:t> </a:t>
            </a:r>
            <a:r>
              <a:rPr sz="2000" b="1">
                <a:latin typeface="Trebuchet MS"/>
                <a:cs typeface="Trebuchet MS"/>
              </a:rPr>
              <a:t>Plan</a:t>
            </a:r>
            <a:r>
              <a:rPr sz="2000" b="1" spc="-105">
                <a:latin typeface="Trebuchet MS"/>
                <a:cs typeface="Trebuchet MS"/>
              </a:rPr>
              <a:t> &amp;</a:t>
            </a:r>
            <a:r>
              <a:rPr sz="2000" b="1" spc="-100">
                <a:latin typeface="Trebuchet MS"/>
                <a:cs typeface="Trebuchet MS"/>
              </a:rPr>
              <a:t> </a:t>
            </a:r>
            <a:r>
              <a:rPr sz="2000" b="1" spc="-10">
                <a:latin typeface="Trebuchet MS"/>
                <a:cs typeface="Trebuchet MS"/>
              </a:rPr>
              <a:t>Rank</a:t>
            </a:r>
            <a:r>
              <a:rPr sz="2000" b="1" spc="-105">
                <a:latin typeface="Trebuchet MS"/>
                <a:cs typeface="Trebuchet MS"/>
              </a:rPr>
              <a:t> </a:t>
            </a:r>
            <a:r>
              <a:rPr sz="2000" b="1" spc="-20">
                <a:latin typeface="Trebuchet MS"/>
                <a:cs typeface="Trebuchet MS"/>
              </a:rPr>
              <a:t>Your Strategic</a:t>
            </a:r>
            <a:r>
              <a:rPr sz="2000" b="1" spc="-85">
                <a:latin typeface="Trebuchet MS"/>
                <a:cs typeface="Trebuchet MS"/>
              </a:rPr>
              <a:t> </a:t>
            </a:r>
            <a:r>
              <a:rPr sz="2000" b="1" spc="-60">
                <a:latin typeface="Trebuchet MS"/>
                <a:cs typeface="Trebuchet MS"/>
              </a:rPr>
              <a:t>Objectives</a:t>
            </a:r>
            <a:r>
              <a:rPr sz="2000" b="1" spc="-105">
                <a:latin typeface="Trebuchet MS"/>
                <a:cs typeface="Trebuchet MS"/>
              </a:rPr>
              <a:t> </a:t>
            </a:r>
            <a:r>
              <a:rPr sz="2000" b="1" spc="-65">
                <a:latin typeface="Trebuchet MS"/>
                <a:cs typeface="Trebuchet MS"/>
              </a:rPr>
              <a:t>for</a:t>
            </a:r>
            <a:r>
              <a:rPr sz="2000" b="1" spc="-75">
                <a:latin typeface="Trebuchet MS"/>
                <a:cs typeface="Trebuchet MS"/>
              </a:rPr>
              <a:t> </a:t>
            </a:r>
            <a:r>
              <a:rPr sz="2000" b="1" spc="-20">
                <a:latin typeface="Trebuchet MS"/>
                <a:cs typeface="Trebuchet MS"/>
              </a:rPr>
              <a:t>FY27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7262" y="5312972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306298" y="0"/>
                </a:moveTo>
                <a:lnTo>
                  <a:pt x="256615" y="4008"/>
                </a:lnTo>
                <a:lnTo>
                  <a:pt x="209484" y="15615"/>
                </a:lnTo>
                <a:lnTo>
                  <a:pt x="165536" y="34188"/>
                </a:lnTo>
                <a:lnTo>
                  <a:pt x="125402" y="59097"/>
                </a:lnTo>
                <a:lnTo>
                  <a:pt x="89712" y="89712"/>
                </a:lnTo>
                <a:lnTo>
                  <a:pt x="59097" y="125402"/>
                </a:lnTo>
                <a:lnTo>
                  <a:pt x="34188" y="165536"/>
                </a:lnTo>
                <a:lnTo>
                  <a:pt x="15615" y="209484"/>
                </a:lnTo>
                <a:lnTo>
                  <a:pt x="4008" y="256615"/>
                </a:lnTo>
                <a:lnTo>
                  <a:pt x="0" y="306298"/>
                </a:lnTo>
                <a:lnTo>
                  <a:pt x="4008" y="355981"/>
                </a:lnTo>
                <a:lnTo>
                  <a:pt x="15615" y="403112"/>
                </a:lnTo>
                <a:lnTo>
                  <a:pt x="34188" y="447060"/>
                </a:lnTo>
                <a:lnTo>
                  <a:pt x="59097" y="487194"/>
                </a:lnTo>
                <a:lnTo>
                  <a:pt x="89712" y="522884"/>
                </a:lnTo>
                <a:lnTo>
                  <a:pt x="125402" y="553499"/>
                </a:lnTo>
                <a:lnTo>
                  <a:pt x="165536" y="578408"/>
                </a:lnTo>
                <a:lnTo>
                  <a:pt x="209484" y="596981"/>
                </a:lnTo>
                <a:lnTo>
                  <a:pt x="256615" y="608588"/>
                </a:lnTo>
                <a:lnTo>
                  <a:pt x="306298" y="612597"/>
                </a:lnTo>
                <a:lnTo>
                  <a:pt x="355981" y="608588"/>
                </a:lnTo>
                <a:lnTo>
                  <a:pt x="403112" y="596981"/>
                </a:lnTo>
                <a:lnTo>
                  <a:pt x="447060" y="578408"/>
                </a:lnTo>
                <a:lnTo>
                  <a:pt x="487194" y="553499"/>
                </a:lnTo>
                <a:lnTo>
                  <a:pt x="522884" y="522884"/>
                </a:lnTo>
                <a:lnTo>
                  <a:pt x="553499" y="487194"/>
                </a:lnTo>
                <a:lnTo>
                  <a:pt x="578408" y="447060"/>
                </a:lnTo>
                <a:lnTo>
                  <a:pt x="596981" y="403112"/>
                </a:lnTo>
                <a:lnTo>
                  <a:pt x="608588" y="355981"/>
                </a:lnTo>
                <a:lnTo>
                  <a:pt x="612597" y="306298"/>
                </a:lnTo>
                <a:lnTo>
                  <a:pt x="608588" y="256615"/>
                </a:lnTo>
                <a:lnTo>
                  <a:pt x="596981" y="209484"/>
                </a:lnTo>
                <a:lnTo>
                  <a:pt x="578408" y="165536"/>
                </a:lnTo>
                <a:lnTo>
                  <a:pt x="553499" y="125402"/>
                </a:lnTo>
                <a:lnTo>
                  <a:pt x="522884" y="89712"/>
                </a:lnTo>
                <a:lnTo>
                  <a:pt x="487194" y="59097"/>
                </a:lnTo>
                <a:lnTo>
                  <a:pt x="447060" y="34188"/>
                </a:lnTo>
                <a:lnTo>
                  <a:pt x="403112" y="15615"/>
                </a:lnTo>
                <a:lnTo>
                  <a:pt x="355981" y="4008"/>
                </a:lnTo>
                <a:lnTo>
                  <a:pt x="306298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90509" y="5343862"/>
            <a:ext cx="246379" cy="501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-50">
                <a:latin typeface="Arial"/>
                <a:cs typeface="Arial"/>
              </a:rPr>
              <a:t>5</a:t>
            </a:r>
            <a:endParaRPr sz="3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9222" y="3011702"/>
            <a:ext cx="22987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spc="-35">
                <a:latin typeface="Trebuchet MS"/>
                <a:cs typeface="Trebuchet MS"/>
              </a:rPr>
              <a:t>Confirm</a:t>
            </a:r>
            <a:r>
              <a:rPr sz="2000" b="1" spc="-100">
                <a:latin typeface="Trebuchet MS"/>
                <a:cs typeface="Trebuchet MS"/>
              </a:rPr>
              <a:t> </a:t>
            </a:r>
            <a:r>
              <a:rPr sz="2000" b="1" spc="-35">
                <a:latin typeface="Trebuchet MS"/>
                <a:cs typeface="Trebuchet MS"/>
              </a:rPr>
              <a:t>2030</a:t>
            </a:r>
            <a:r>
              <a:rPr sz="2000" b="1" spc="-95">
                <a:latin typeface="Trebuchet MS"/>
                <a:cs typeface="Trebuchet MS"/>
              </a:rPr>
              <a:t> </a:t>
            </a:r>
            <a:r>
              <a:rPr sz="2000" b="1" spc="-10">
                <a:latin typeface="Trebuchet MS"/>
                <a:cs typeface="Trebuchet MS"/>
              </a:rPr>
              <a:t>Goals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1280" y="3316602"/>
            <a:ext cx="320802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54965">
              <a:lnSpc>
                <a:spcPct val="100000"/>
              </a:lnSpc>
              <a:spcBef>
                <a:spcPts val="105"/>
              </a:spcBef>
              <a:buFont typeface="Times New Roman"/>
              <a:buChar char="●"/>
              <a:tabLst>
                <a:tab pos="354965" algn="l"/>
              </a:tabLst>
            </a:pPr>
            <a:r>
              <a:rPr sz="2000" spc="-30">
                <a:latin typeface="Trebuchet MS"/>
                <a:cs typeface="Trebuchet MS"/>
              </a:rPr>
              <a:t>Create</a:t>
            </a:r>
            <a:r>
              <a:rPr sz="2000" spc="-60">
                <a:latin typeface="Trebuchet MS"/>
                <a:cs typeface="Trebuchet MS"/>
              </a:rPr>
              <a:t> </a:t>
            </a:r>
            <a:r>
              <a:rPr sz="2000" spc="70">
                <a:latin typeface="Trebuchet MS"/>
                <a:cs typeface="Trebuchet MS"/>
              </a:rPr>
              <a:t>CIP</a:t>
            </a:r>
            <a:r>
              <a:rPr sz="2000" spc="-70">
                <a:latin typeface="Trebuchet MS"/>
                <a:cs typeface="Trebuchet MS"/>
              </a:rPr>
              <a:t> </a:t>
            </a:r>
            <a:r>
              <a:rPr sz="2000">
                <a:latin typeface="Trebuchet MS"/>
                <a:cs typeface="Trebuchet MS"/>
              </a:rPr>
              <a:t>Goals</a:t>
            </a:r>
            <a:r>
              <a:rPr sz="2000" spc="-55">
                <a:latin typeface="Trebuchet MS"/>
                <a:cs typeface="Trebuchet MS"/>
              </a:rPr>
              <a:t> </a:t>
            </a:r>
            <a:r>
              <a:rPr sz="2000" spc="-45">
                <a:latin typeface="Trebuchet MS"/>
                <a:cs typeface="Trebuchet MS"/>
              </a:rPr>
              <a:t>to</a:t>
            </a:r>
            <a:r>
              <a:rPr sz="2000" spc="-55">
                <a:latin typeface="Trebuchet MS"/>
                <a:cs typeface="Trebuchet MS"/>
              </a:rPr>
              <a:t> </a:t>
            </a:r>
            <a:r>
              <a:rPr sz="2000" spc="50">
                <a:latin typeface="Trebuchet MS"/>
                <a:cs typeface="Trebuchet MS"/>
              </a:rPr>
              <a:t>2030</a:t>
            </a:r>
            <a:endParaRPr sz="2000">
              <a:latin typeface="Trebuchet MS"/>
              <a:cs typeface="Trebuchet MS"/>
            </a:endParaRPr>
          </a:p>
          <a:p>
            <a:pPr marL="354965" indent="-354965">
              <a:lnSpc>
                <a:spcPct val="100000"/>
              </a:lnSpc>
              <a:buFont typeface="Times New Roman"/>
              <a:buChar char="●"/>
              <a:tabLst>
                <a:tab pos="354965" algn="l"/>
              </a:tabLst>
            </a:pPr>
            <a:r>
              <a:rPr sz="2000" spc="-50">
                <a:latin typeface="Trebuchet MS"/>
                <a:cs typeface="Trebuchet MS"/>
              </a:rPr>
              <a:t>Identify</a:t>
            </a:r>
            <a:r>
              <a:rPr sz="2000" spc="-65">
                <a:latin typeface="Trebuchet MS"/>
                <a:cs typeface="Trebuchet MS"/>
              </a:rPr>
              <a:t> </a:t>
            </a:r>
            <a:r>
              <a:rPr sz="2000" spc="-25">
                <a:latin typeface="Trebuchet MS"/>
                <a:cs typeface="Trebuchet MS"/>
              </a:rPr>
              <a:t>Additional</a:t>
            </a:r>
            <a:r>
              <a:rPr sz="2000" spc="-90">
                <a:latin typeface="Trebuchet MS"/>
                <a:cs typeface="Trebuchet MS"/>
              </a:rPr>
              <a:t> </a:t>
            </a:r>
            <a:r>
              <a:rPr sz="2000" spc="-20">
                <a:latin typeface="Trebuchet MS"/>
                <a:cs typeface="Trebuchet MS"/>
              </a:rPr>
              <a:t>Goals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85814" y="2617508"/>
            <a:ext cx="4320540" cy="1414145"/>
          </a:xfrm>
          <a:prstGeom prst="rect">
            <a:avLst/>
          </a:prstGeom>
          <a:ln w="38100">
            <a:solidFill>
              <a:srgbClr val="00AF50"/>
            </a:solidFill>
          </a:ln>
        </p:spPr>
        <p:txBody>
          <a:bodyPr vert="horz" wrap="square" lIns="0" tIns="104139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819"/>
              </a:spcBef>
            </a:pPr>
            <a:r>
              <a:rPr sz="1800" b="1">
                <a:latin typeface="Trebuchet MS"/>
                <a:cs typeface="Trebuchet MS"/>
              </a:rPr>
              <a:t>Business Meeting</a:t>
            </a:r>
            <a:r>
              <a:rPr sz="1800" b="1" spc="10">
                <a:latin typeface="Trebuchet MS"/>
                <a:cs typeface="Trebuchet MS"/>
              </a:rPr>
              <a:t> </a:t>
            </a:r>
            <a:r>
              <a:rPr sz="1800" b="1" spc="-25">
                <a:latin typeface="Trebuchet MS"/>
                <a:cs typeface="Trebuchet MS"/>
              </a:rPr>
              <a:t>2:</a:t>
            </a:r>
            <a:endParaRPr sz="1800">
              <a:latin typeface="Trebuchet MS"/>
              <a:cs typeface="Trebuchet MS"/>
            </a:endParaRPr>
          </a:p>
          <a:p>
            <a:pPr marL="556895" indent="-354965">
              <a:lnSpc>
                <a:spcPct val="100000"/>
              </a:lnSpc>
              <a:buSzPct val="111111"/>
              <a:buFont typeface="Times New Roman"/>
              <a:buChar char="●"/>
              <a:tabLst>
                <a:tab pos="556895" algn="l"/>
              </a:tabLst>
            </a:pPr>
            <a:r>
              <a:rPr sz="1800" spc="-25">
                <a:latin typeface="Trebuchet MS"/>
                <a:cs typeface="Trebuchet MS"/>
              </a:rPr>
              <a:t>Review</a:t>
            </a:r>
            <a:r>
              <a:rPr sz="1800" spc="-30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Data</a:t>
            </a:r>
            <a:r>
              <a:rPr sz="1800" spc="-10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(School</a:t>
            </a:r>
            <a:r>
              <a:rPr sz="1800" spc="-40">
                <a:latin typeface="Trebuchet MS"/>
                <a:cs typeface="Trebuchet MS"/>
              </a:rPr>
              <a:t> </a:t>
            </a:r>
            <a:r>
              <a:rPr sz="1800" spc="45">
                <a:latin typeface="Trebuchet MS"/>
                <a:cs typeface="Trebuchet MS"/>
              </a:rPr>
              <a:t>KPIs)</a:t>
            </a:r>
            <a:endParaRPr sz="1800">
              <a:latin typeface="Trebuchet MS"/>
              <a:cs typeface="Trebuchet MS"/>
            </a:endParaRPr>
          </a:p>
          <a:p>
            <a:pPr marL="556895" indent="-354965">
              <a:lnSpc>
                <a:spcPct val="100000"/>
              </a:lnSpc>
              <a:buSzPct val="111111"/>
              <a:buFont typeface="Times New Roman"/>
              <a:buChar char="●"/>
              <a:tabLst>
                <a:tab pos="556895" algn="l"/>
              </a:tabLst>
            </a:pPr>
            <a:r>
              <a:rPr sz="1800">
                <a:latin typeface="Trebuchet MS"/>
                <a:cs typeface="Trebuchet MS"/>
              </a:rPr>
              <a:t>Align</a:t>
            </a:r>
            <a:r>
              <a:rPr sz="1800" spc="100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Mission/Vision/</a:t>
            </a:r>
            <a:r>
              <a:rPr sz="1800" spc="80">
                <a:latin typeface="Trebuchet MS"/>
                <a:cs typeface="Trebuchet MS"/>
              </a:rPr>
              <a:t> </a:t>
            </a:r>
            <a:r>
              <a:rPr sz="1800" spc="-10">
                <a:latin typeface="Trebuchet MS"/>
                <a:cs typeface="Trebuchet MS"/>
              </a:rPr>
              <a:t>Purpose</a:t>
            </a:r>
            <a:endParaRPr sz="1800">
              <a:latin typeface="Trebuchet MS"/>
              <a:cs typeface="Trebuchet MS"/>
            </a:endParaRPr>
          </a:p>
          <a:p>
            <a:pPr marL="556895" indent="-354965">
              <a:lnSpc>
                <a:spcPct val="100000"/>
              </a:lnSpc>
              <a:buSzPct val="111111"/>
              <a:buFont typeface="Times New Roman"/>
              <a:buChar char="●"/>
              <a:tabLst>
                <a:tab pos="556895" algn="l"/>
              </a:tabLst>
            </a:pPr>
            <a:r>
              <a:rPr sz="1800">
                <a:latin typeface="Trebuchet MS"/>
                <a:cs typeface="Trebuchet MS"/>
              </a:rPr>
              <a:t>Confirm</a:t>
            </a:r>
            <a:r>
              <a:rPr sz="1800" spc="-90">
                <a:latin typeface="Trebuchet MS"/>
                <a:cs typeface="Trebuchet MS"/>
              </a:rPr>
              <a:t> </a:t>
            </a:r>
            <a:r>
              <a:rPr sz="1800" spc="50">
                <a:latin typeface="Trebuchet MS"/>
                <a:cs typeface="Trebuchet MS"/>
              </a:rPr>
              <a:t>2030</a:t>
            </a:r>
            <a:r>
              <a:rPr sz="1800" spc="-75">
                <a:latin typeface="Trebuchet MS"/>
                <a:cs typeface="Trebuchet MS"/>
              </a:rPr>
              <a:t> </a:t>
            </a:r>
            <a:r>
              <a:rPr sz="1800" spc="-10">
                <a:latin typeface="Trebuchet MS"/>
                <a:cs typeface="Trebuchet MS"/>
              </a:rPr>
              <a:t>Goals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43320" y="1268526"/>
            <a:ext cx="5511165" cy="4555490"/>
          </a:xfrm>
          <a:prstGeom prst="rect">
            <a:avLst/>
          </a:prstGeom>
          <a:ln w="25400">
            <a:solidFill>
              <a:srgbClr val="5A0006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605155">
              <a:lnSpc>
                <a:spcPct val="100000"/>
              </a:lnSpc>
              <a:spcBef>
                <a:spcPts val="640"/>
              </a:spcBef>
            </a:pPr>
            <a:r>
              <a:rPr sz="1800" b="1" i="1" spc="-45">
                <a:latin typeface="Trebuchet MS"/>
                <a:cs typeface="Trebuchet MS"/>
              </a:rPr>
              <a:t>Sample</a:t>
            </a:r>
            <a:r>
              <a:rPr sz="1800" b="1" i="1" spc="-90">
                <a:latin typeface="Trebuchet MS"/>
                <a:cs typeface="Trebuchet MS"/>
              </a:rPr>
              <a:t> </a:t>
            </a:r>
            <a:r>
              <a:rPr sz="1800" b="1" i="1" spc="-55">
                <a:latin typeface="Trebuchet MS"/>
                <a:cs typeface="Trebuchet MS"/>
              </a:rPr>
              <a:t>GO</a:t>
            </a:r>
            <a:r>
              <a:rPr sz="1800" b="1" i="1" spc="-70">
                <a:latin typeface="Trebuchet MS"/>
                <a:cs typeface="Trebuchet MS"/>
              </a:rPr>
              <a:t> </a:t>
            </a:r>
            <a:r>
              <a:rPr sz="1800" b="1" i="1" spc="-90">
                <a:latin typeface="Trebuchet MS"/>
                <a:cs typeface="Trebuchet MS"/>
              </a:rPr>
              <a:t>Team</a:t>
            </a:r>
            <a:r>
              <a:rPr sz="1800" b="1" i="1" spc="-80">
                <a:latin typeface="Trebuchet MS"/>
                <a:cs typeface="Trebuchet MS"/>
              </a:rPr>
              <a:t> </a:t>
            </a:r>
            <a:r>
              <a:rPr sz="1800" b="1" i="1">
                <a:latin typeface="Trebuchet MS"/>
                <a:cs typeface="Trebuchet MS"/>
              </a:rPr>
              <a:t>Business</a:t>
            </a:r>
            <a:r>
              <a:rPr sz="1800" b="1" i="1" spc="-114">
                <a:latin typeface="Trebuchet MS"/>
                <a:cs typeface="Trebuchet MS"/>
              </a:rPr>
              <a:t> </a:t>
            </a:r>
            <a:r>
              <a:rPr sz="1800" b="1" i="1" spc="-55">
                <a:latin typeface="Trebuchet MS"/>
                <a:cs typeface="Trebuchet MS"/>
              </a:rPr>
              <a:t>Meeting</a:t>
            </a:r>
            <a:r>
              <a:rPr sz="1800" b="1" i="1" spc="-110">
                <a:latin typeface="Trebuchet MS"/>
                <a:cs typeface="Trebuchet MS"/>
              </a:rPr>
              <a:t> </a:t>
            </a:r>
            <a:r>
              <a:rPr sz="1800" b="1" i="1" spc="-10">
                <a:latin typeface="Trebuchet MS"/>
                <a:cs typeface="Trebuchet MS"/>
              </a:rPr>
              <a:t>Cadence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800">
              <a:latin typeface="Trebuchet MS"/>
              <a:cs typeface="Trebuchet MS"/>
            </a:endParaRPr>
          </a:p>
          <a:p>
            <a:pPr marL="241935">
              <a:lnSpc>
                <a:spcPct val="100000"/>
              </a:lnSpc>
            </a:pPr>
            <a:r>
              <a:rPr sz="1800" b="1">
                <a:latin typeface="Trebuchet MS"/>
                <a:cs typeface="Trebuchet MS"/>
              </a:rPr>
              <a:t>Business Meeting</a:t>
            </a:r>
            <a:r>
              <a:rPr sz="1800" b="1" spc="10">
                <a:latin typeface="Trebuchet MS"/>
                <a:cs typeface="Trebuchet MS"/>
              </a:rPr>
              <a:t> </a:t>
            </a:r>
            <a:r>
              <a:rPr sz="1800" b="1" spc="-25">
                <a:latin typeface="Trebuchet MS"/>
                <a:cs typeface="Trebuchet MS"/>
              </a:rPr>
              <a:t>1:</a:t>
            </a:r>
            <a:endParaRPr sz="1800">
              <a:latin typeface="Trebuchet MS"/>
              <a:cs typeface="Trebuchet MS"/>
            </a:endParaRPr>
          </a:p>
          <a:p>
            <a:pPr marL="699135" indent="-354965">
              <a:lnSpc>
                <a:spcPct val="100000"/>
              </a:lnSpc>
              <a:buSzPct val="111111"/>
              <a:buFont typeface="Times New Roman"/>
              <a:buChar char="●"/>
              <a:tabLst>
                <a:tab pos="699135" algn="l"/>
              </a:tabLst>
            </a:pPr>
            <a:r>
              <a:rPr sz="1800" spc="-25">
                <a:latin typeface="Trebuchet MS"/>
                <a:cs typeface="Trebuchet MS"/>
              </a:rPr>
              <a:t>Review</a:t>
            </a:r>
            <a:r>
              <a:rPr sz="1800" spc="-90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Data</a:t>
            </a:r>
            <a:r>
              <a:rPr sz="1800" spc="-70">
                <a:latin typeface="Trebuchet MS"/>
                <a:cs typeface="Trebuchet MS"/>
              </a:rPr>
              <a:t> </a:t>
            </a:r>
            <a:r>
              <a:rPr sz="1100" i="1" spc="-10">
                <a:latin typeface="Trebuchet MS"/>
                <a:cs typeface="Trebuchet MS"/>
              </a:rPr>
              <a:t>(MAP,</a:t>
            </a:r>
            <a:r>
              <a:rPr sz="1100" i="1" spc="-30">
                <a:latin typeface="Trebuchet MS"/>
                <a:cs typeface="Trebuchet MS"/>
              </a:rPr>
              <a:t> </a:t>
            </a:r>
            <a:r>
              <a:rPr sz="1100" i="1">
                <a:latin typeface="Trebuchet MS"/>
                <a:cs typeface="Trebuchet MS"/>
              </a:rPr>
              <a:t>GMAS,</a:t>
            </a:r>
            <a:r>
              <a:rPr sz="1100" i="1" spc="-35">
                <a:latin typeface="Trebuchet MS"/>
                <a:cs typeface="Trebuchet MS"/>
              </a:rPr>
              <a:t> </a:t>
            </a:r>
            <a:r>
              <a:rPr sz="1100" i="1" spc="-45">
                <a:latin typeface="Trebuchet MS"/>
                <a:cs typeface="Trebuchet MS"/>
              </a:rPr>
              <a:t>Graduation</a:t>
            </a:r>
            <a:r>
              <a:rPr sz="1100" i="1" spc="-85">
                <a:latin typeface="Trebuchet MS"/>
                <a:cs typeface="Trebuchet MS"/>
              </a:rPr>
              <a:t> </a:t>
            </a:r>
            <a:r>
              <a:rPr sz="1100" i="1" spc="-65">
                <a:latin typeface="Trebuchet MS"/>
                <a:cs typeface="Trebuchet MS"/>
              </a:rPr>
              <a:t>Rate,</a:t>
            </a:r>
            <a:r>
              <a:rPr sz="1100" i="1" spc="-45">
                <a:latin typeface="Trebuchet MS"/>
                <a:cs typeface="Trebuchet MS"/>
              </a:rPr>
              <a:t> </a:t>
            </a:r>
            <a:r>
              <a:rPr sz="1100" i="1" spc="-10">
                <a:latin typeface="Trebuchet MS"/>
                <a:cs typeface="Trebuchet MS"/>
              </a:rPr>
              <a:t>CCRPI,</a:t>
            </a:r>
            <a:r>
              <a:rPr sz="1100" i="1" spc="-35">
                <a:latin typeface="Trebuchet MS"/>
                <a:cs typeface="Trebuchet MS"/>
              </a:rPr>
              <a:t> </a:t>
            </a:r>
            <a:r>
              <a:rPr sz="1100" i="1" spc="-10">
                <a:latin typeface="Trebuchet MS"/>
                <a:cs typeface="Trebuchet MS"/>
              </a:rPr>
              <a:t>etc.)</a:t>
            </a: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Times New Roman"/>
              <a:buChar char="●"/>
            </a:pPr>
            <a:endParaRPr sz="1100">
              <a:latin typeface="Trebuchet MS"/>
              <a:cs typeface="Trebuchet MS"/>
            </a:endParaRPr>
          </a:p>
          <a:p>
            <a:pPr marL="242570">
              <a:lnSpc>
                <a:spcPct val="100000"/>
              </a:lnSpc>
            </a:pPr>
            <a:r>
              <a:rPr sz="1800" b="1">
                <a:latin typeface="Trebuchet MS"/>
                <a:cs typeface="Trebuchet MS"/>
              </a:rPr>
              <a:t>Business Meeting</a:t>
            </a:r>
            <a:r>
              <a:rPr sz="1800" b="1" spc="10">
                <a:latin typeface="Trebuchet MS"/>
                <a:cs typeface="Trebuchet MS"/>
              </a:rPr>
              <a:t> </a:t>
            </a:r>
            <a:r>
              <a:rPr sz="1800" b="1" spc="-25">
                <a:latin typeface="Trebuchet MS"/>
                <a:cs typeface="Trebuchet MS"/>
              </a:rPr>
              <a:t>3:</a:t>
            </a:r>
            <a:endParaRPr sz="1800">
              <a:latin typeface="Trebuchet MS"/>
              <a:cs typeface="Trebuchet MS"/>
            </a:endParaRPr>
          </a:p>
          <a:p>
            <a:pPr marL="699135" indent="-354965">
              <a:lnSpc>
                <a:spcPct val="100000"/>
              </a:lnSpc>
              <a:buSzPct val="111111"/>
              <a:buFont typeface="Times New Roman"/>
              <a:buChar char="●"/>
              <a:tabLst>
                <a:tab pos="699135" algn="l"/>
              </a:tabLst>
            </a:pPr>
            <a:r>
              <a:rPr sz="1800" spc="-50">
                <a:latin typeface="Trebuchet MS"/>
                <a:cs typeface="Trebuchet MS"/>
              </a:rPr>
              <a:t>Identify</a:t>
            </a:r>
            <a:r>
              <a:rPr sz="1800" spc="-80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2025-</a:t>
            </a:r>
            <a:r>
              <a:rPr sz="1800" spc="50">
                <a:latin typeface="Trebuchet MS"/>
                <a:cs typeface="Trebuchet MS"/>
              </a:rPr>
              <a:t>2030</a:t>
            </a:r>
            <a:r>
              <a:rPr sz="1800" spc="-5">
                <a:latin typeface="Trebuchet MS"/>
                <a:cs typeface="Trebuchet MS"/>
              </a:rPr>
              <a:t> </a:t>
            </a:r>
            <a:r>
              <a:rPr sz="1800" spc="-10">
                <a:latin typeface="Trebuchet MS"/>
                <a:cs typeface="Trebuchet MS"/>
              </a:rPr>
              <a:t>Strategic</a:t>
            </a:r>
            <a:r>
              <a:rPr sz="1800" spc="-75">
                <a:latin typeface="Trebuchet MS"/>
                <a:cs typeface="Trebuchet MS"/>
              </a:rPr>
              <a:t> </a:t>
            </a:r>
            <a:r>
              <a:rPr sz="1800" spc="-10">
                <a:latin typeface="Trebuchet MS"/>
                <a:cs typeface="Trebuchet MS"/>
              </a:rPr>
              <a:t>Objectives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Font typeface="Times New Roman"/>
              <a:buChar char="●"/>
            </a:pPr>
            <a:endParaRPr sz="1800">
              <a:latin typeface="Trebuchet MS"/>
              <a:cs typeface="Trebuchet MS"/>
            </a:endParaRPr>
          </a:p>
          <a:p>
            <a:pPr marL="242570">
              <a:lnSpc>
                <a:spcPct val="100000"/>
              </a:lnSpc>
            </a:pPr>
            <a:r>
              <a:rPr sz="1800" b="1">
                <a:latin typeface="Trebuchet MS"/>
                <a:cs typeface="Trebuchet MS"/>
              </a:rPr>
              <a:t>Business</a:t>
            </a:r>
            <a:r>
              <a:rPr sz="1800" b="1" spc="-50">
                <a:latin typeface="Trebuchet MS"/>
                <a:cs typeface="Trebuchet MS"/>
              </a:rPr>
              <a:t> </a:t>
            </a:r>
            <a:r>
              <a:rPr sz="1800" b="1">
                <a:latin typeface="Trebuchet MS"/>
                <a:cs typeface="Trebuchet MS"/>
              </a:rPr>
              <a:t>Meeting</a:t>
            </a:r>
            <a:r>
              <a:rPr sz="1800" b="1" spc="-45">
                <a:latin typeface="Trebuchet MS"/>
                <a:cs typeface="Trebuchet MS"/>
              </a:rPr>
              <a:t> </a:t>
            </a:r>
            <a:r>
              <a:rPr sz="1800" b="1">
                <a:latin typeface="Trebuchet MS"/>
                <a:cs typeface="Trebuchet MS"/>
              </a:rPr>
              <a:t>4</a:t>
            </a:r>
            <a:r>
              <a:rPr sz="1800" b="1" spc="-50">
                <a:latin typeface="Trebuchet MS"/>
                <a:cs typeface="Trebuchet MS"/>
              </a:rPr>
              <a:t> </a:t>
            </a:r>
            <a:r>
              <a:rPr sz="1800" b="1" spc="-25">
                <a:latin typeface="Trebuchet MS"/>
                <a:cs typeface="Trebuchet MS"/>
              </a:rPr>
              <a:t>(Budget</a:t>
            </a:r>
            <a:r>
              <a:rPr sz="1800" b="1" spc="-40">
                <a:latin typeface="Trebuchet MS"/>
                <a:cs typeface="Trebuchet MS"/>
              </a:rPr>
              <a:t> </a:t>
            </a:r>
            <a:r>
              <a:rPr sz="1800" b="1" spc="-10">
                <a:latin typeface="Trebuchet MS"/>
                <a:cs typeface="Trebuchet MS"/>
              </a:rPr>
              <a:t>Allocation):</a:t>
            </a:r>
            <a:endParaRPr sz="1800">
              <a:latin typeface="Trebuchet MS"/>
              <a:cs typeface="Trebuchet MS"/>
            </a:endParaRPr>
          </a:p>
          <a:p>
            <a:pPr marL="699770" marR="660400" indent="-355600">
              <a:lnSpc>
                <a:spcPct val="100000"/>
              </a:lnSpc>
              <a:buSzPct val="111111"/>
              <a:buFont typeface="Times New Roman"/>
              <a:buChar char="●"/>
              <a:tabLst>
                <a:tab pos="699770" algn="l"/>
              </a:tabLst>
            </a:pPr>
            <a:r>
              <a:rPr sz="1800">
                <a:latin typeface="Trebuchet MS"/>
                <a:cs typeface="Trebuchet MS"/>
              </a:rPr>
              <a:t>Approve</a:t>
            </a:r>
            <a:r>
              <a:rPr sz="1800" spc="-70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Your</a:t>
            </a:r>
            <a:r>
              <a:rPr sz="1800" spc="-85">
                <a:latin typeface="Trebuchet MS"/>
                <a:cs typeface="Trebuchet MS"/>
              </a:rPr>
              <a:t> </a:t>
            </a:r>
            <a:r>
              <a:rPr sz="1800" spc="-10">
                <a:latin typeface="Trebuchet MS"/>
                <a:cs typeface="Trebuchet MS"/>
              </a:rPr>
              <a:t>Strategic</a:t>
            </a:r>
            <a:r>
              <a:rPr sz="1800" spc="-75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Plan</a:t>
            </a:r>
            <a:r>
              <a:rPr sz="1800" spc="-75">
                <a:latin typeface="Trebuchet MS"/>
                <a:cs typeface="Trebuchet MS"/>
              </a:rPr>
              <a:t> </a:t>
            </a:r>
            <a:r>
              <a:rPr sz="1800" spc="-175">
                <a:latin typeface="Trebuchet MS"/>
                <a:cs typeface="Trebuchet MS"/>
              </a:rPr>
              <a:t>&amp;</a:t>
            </a:r>
            <a:r>
              <a:rPr sz="1800" spc="-50">
                <a:latin typeface="Trebuchet MS"/>
                <a:cs typeface="Trebuchet MS"/>
              </a:rPr>
              <a:t> </a:t>
            </a:r>
            <a:r>
              <a:rPr sz="1800">
                <a:latin typeface="Trebuchet MS"/>
                <a:cs typeface="Trebuchet MS"/>
              </a:rPr>
              <a:t>Rank</a:t>
            </a:r>
            <a:r>
              <a:rPr sz="1800" spc="-75">
                <a:latin typeface="Trebuchet MS"/>
                <a:cs typeface="Trebuchet MS"/>
              </a:rPr>
              <a:t> </a:t>
            </a:r>
            <a:r>
              <a:rPr sz="1800" spc="-20">
                <a:latin typeface="Trebuchet MS"/>
                <a:cs typeface="Trebuchet MS"/>
              </a:rPr>
              <a:t>Your </a:t>
            </a:r>
            <a:r>
              <a:rPr sz="1800" spc="-10">
                <a:latin typeface="Trebuchet MS"/>
                <a:cs typeface="Trebuchet MS"/>
              </a:rPr>
              <a:t>Strategic</a:t>
            </a:r>
            <a:r>
              <a:rPr sz="1800" spc="-85">
                <a:latin typeface="Trebuchet MS"/>
                <a:cs typeface="Trebuchet MS"/>
              </a:rPr>
              <a:t> </a:t>
            </a:r>
            <a:r>
              <a:rPr sz="1800" spc="-35">
                <a:latin typeface="Trebuchet MS"/>
                <a:cs typeface="Trebuchet MS"/>
              </a:rPr>
              <a:t>Objectives</a:t>
            </a:r>
            <a:r>
              <a:rPr sz="1800" spc="-95">
                <a:latin typeface="Trebuchet MS"/>
                <a:cs typeface="Trebuchet MS"/>
              </a:rPr>
              <a:t> </a:t>
            </a:r>
            <a:r>
              <a:rPr sz="1800" spc="-20">
                <a:latin typeface="Trebuchet MS"/>
                <a:cs typeface="Trebuchet MS"/>
              </a:rPr>
              <a:t>for</a:t>
            </a:r>
            <a:r>
              <a:rPr sz="1800" spc="-75">
                <a:latin typeface="Trebuchet MS"/>
                <a:cs typeface="Trebuchet MS"/>
              </a:rPr>
              <a:t> </a:t>
            </a:r>
            <a:r>
              <a:rPr sz="1800" spc="-20">
                <a:latin typeface="Trebuchet MS"/>
                <a:cs typeface="Trebuchet MS"/>
              </a:rPr>
              <a:t>FY27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93722" y="2294911"/>
            <a:ext cx="34328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>
                <a:latin typeface="Trebuchet MS"/>
                <a:cs typeface="Trebuchet MS"/>
              </a:rPr>
              <a:t>Align</a:t>
            </a:r>
            <a:r>
              <a:rPr sz="2000" b="1" spc="-105">
                <a:latin typeface="Trebuchet MS"/>
                <a:cs typeface="Trebuchet MS"/>
              </a:rPr>
              <a:t> </a:t>
            </a:r>
            <a:r>
              <a:rPr sz="2000" b="1" spc="-10">
                <a:latin typeface="Trebuchet MS"/>
                <a:cs typeface="Trebuchet MS"/>
              </a:rPr>
              <a:t>Mission/Vision/Purpose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9392" y="1231074"/>
            <a:ext cx="4681220" cy="2793365"/>
          </a:xfrm>
          <a:custGeom>
            <a:avLst/>
            <a:gdLst/>
            <a:ahLst/>
            <a:cxnLst/>
            <a:rect l="l" t="t" r="r" b="b"/>
            <a:pathLst>
              <a:path w="4681220" h="2793365">
                <a:moveTo>
                  <a:pt x="0" y="0"/>
                </a:moveTo>
                <a:lnTo>
                  <a:pt x="4680597" y="0"/>
                </a:lnTo>
                <a:lnTo>
                  <a:pt x="4680597" y="2792984"/>
                </a:lnTo>
                <a:lnTo>
                  <a:pt x="0" y="279298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0748" y="2087587"/>
            <a:ext cx="535940" cy="376555"/>
          </a:xfrm>
          <a:custGeom>
            <a:avLst/>
            <a:gdLst/>
            <a:ahLst/>
            <a:cxnLst/>
            <a:rect l="l" t="t" r="r" b="b"/>
            <a:pathLst>
              <a:path w="535940" h="376555">
                <a:moveTo>
                  <a:pt x="189610" y="376537"/>
                </a:moveTo>
                <a:lnTo>
                  <a:pt x="0" y="181593"/>
                </a:lnTo>
                <a:lnTo>
                  <a:pt x="49287" y="134599"/>
                </a:lnTo>
                <a:lnTo>
                  <a:pt x="191929" y="280803"/>
                </a:lnTo>
                <a:lnTo>
                  <a:pt x="488811" y="0"/>
                </a:lnTo>
                <a:lnTo>
                  <a:pt x="535773" y="48734"/>
                </a:lnTo>
                <a:lnTo>
                  <a:pt x="239477" y="330123"/>
                </a:lnTo>
                <a:lnTo>
                  <a:pt x="189610" y="37653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14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803"/>
                  </a:lnTo>
                  <a:lnTo>
                    <a:pt x="11316144" y="586803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7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4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49" y="6858000"/>
                </a:lnTo>
                <a:lnTo>
                  <a:pt x="12191949" y="0"/>
                </a:lnTo>
                <a:close/>
              </a:path>
            </a:pathLst>
          </a:custGeom>
          <a:solidFill>
            <a:srgbClr val="000000">
              <a:alpha val="7764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1936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19050">
            <a:solidFill>
              <a:srgbClr val="5D5D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1889" y="1987740"/>
            <a:ext cx="11410315" cy="7080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522605">
              <a:lnSpc>
                <a:spcPct val="100000"/>
              </a:lnSpc>
              <a:spcBef>
                <a:spcPts val="235"/>
              </a:spcBef>
            </a:pP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1.</a:t>
            </a:r>
            <a:r>
              <a:rPr sz="4000" b="0" spc="-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Review</a:t>
            </a:r>
            <a:r>
              <a:rPr sz="4000" b="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spc="-20">
                <a:solidFill>
                  <a:srgbClr val="FFFFFF"/>
                </a:solidFill>
                <a:latin typeface="Georgia"/>
                <a:cs typeface="Georgia"/>
              </a:rPr>
              <a:t>Data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17" y="6341701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4799" y="6208612"/>
            <a:ext cx="1400276" cy="5510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43865" y="222338"/>
            <a:ext cx="2216150" cy="567880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85725" rIns="0" bIns="0" rtlCol="0">
            <a:spAutoFit/>
          </a:bodyPr>
          <a:lstStyle/>
          <a:p>
            <a:pPr marL="90805" marR="158750" algn="just">
              <a:lnSpc>
                <a:spcPct val="100000"/>
              </a:lnSpc>
              <a:spcBef>
                <a:spcPts val="675"/>
              </a:spcBef>
            </a:pPr>
            <a:r>
              <a:rPr sz="1700" b="1">
                <a:solidFill>
                  <a:srgbClr val="D7031C"/>
                </a:solidFill>
                <a:latin typeface="Arial"/>
                <a:cs typeface="Arial"/>
              </a:rPr>
              <a:t>Guiding</a:t>
            </a:r>
            <a:r>
              <a:rPr sz="1700" b="1" spc="-3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1700" b="1" spc="-10">
                <a:solidFill>
                  <a:srgbClr val="D7031C"/>
                </a:solidFill>
                <a:latin typeface="Arial"/>
                <a:cs typeface="Arial"/>
              </a:rPr>
              <a:t>Questions </a:t>
            </a:r>
            <a:r>
              <a:rPr sz="1700" b="1">
                <a:solidFill>
                  <a:srgbClr val="D7031C"/>
                </a:solidFill>
                <a:latin typeface="Arial"/>
                <a:cs typeface="Arial"/>
              </a:rPr>
              <a:t>for</a:t>
            </a:r>
            <a:r>
              <a:rPr sz="1700" b="1" spc="-2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1700" b="1">
                <a:solidFill>
                  <a:srgbClr val="D7031C"/>
                </a:solidFill>
                <a:latin typeface="Arial"/>
                <a:cs typeface="Arial"/>
              </a:rPr>
              <a:t>the</a:t>
            </a:r>
            <a:r>
              <a:rPr sz="1700" b="1" spc="-1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1700" b="1">
                <a:solidFill>
                  <a:srgbClr val="D7031C"/>
                </a:solidFill>
                <a:latin typeface="Arial"/>
                <a:cs typeface="Arial"/>
              </a:rPr>
              <a:t>GO</a:t>
            </a:r>
            <a:r>
              <a:rPr sz="1700" b="1" spc="-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1700" b="1">
                <a:solidFill>
                  <a:srgbClr val="D7031C"/>
                </a:solidFill>
                <a:latin typeface="Arial"/>
                <a:cs typeface="Arial"/>
              </a:rPr>
              <a:t>Team</a:t>
            </a:r>
            <a:r>
              <a:rPr sz="1700" b="1" spc="-2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1700" b="1" spc="-25">
                <a:solidFill>
                  <a:srgbClr val="D7031C"/>
                </a:solidFill>
                <a:latin typeface="Arial"/>
                <a:cs typeface="Arial"/>
              </a:rPr>
              <a:t>to </a:t>
            </a:r>
            <a:r>
              <a:rPr sz="1700" b="1" spc="-10">
                <a:solidFill>
                  <a:srgbClr val="D7031C"/>
                </a:solidFill>
                <a:latin typeface="Arial"/>
                <a:cs typeface="Arial"/>
              </a:rPr>
              <a:t>Discuss: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700">
              <a:latin typeface="Arial"/>
              <a:cs typeface="Arial"/>
            </a:endParaRPr>
          </a:p>
          <a:p>
            <a:pPr marL="361950" marR="629285" indent="-204470">
              <a:lnSpc>
                <a:spcPct val="100000"/>
              </a:lnSpc>
              <a:buSzPct val="64705"/>
              <a:buChar char="●"/>
              <a:tabLst>
                <a:tab pos="365125" algn="l"/>
              </a:tabLst>
            </a:pPr>
            <a:r>
              <a:rPr sz="1700">
                <a:latin typeface="Arial"/>
                <a:cs typeface="Arial"/>
              </a:rPr>
              <a:t>What</a:t>
            </a:r>
            <a:r>
              <a:rPr sz="1700" spc="-15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do</a:t>
            </a:r>
            <a:r>
              <a:rPr sz="1700" spc="-5">
                <a:latin typeface="Arial"/>
                <a:cs typeface="Arial"/>
              </a:rPr>
              <a:t> </a:t>
            </a:r>
            <a:r>
              <a:rPr sz="1700" spc="-25">
                <a:latin typeface="Arial"/>
                <a:cs typeface="Arial"/>
              </a:rPr>
              <a:t>you 	</a:t>
            </a:r>
            <a:r>
              <a:rPr sz="1700" spc="-10">
                <a:latin typeface="Arial"/>
                <a:cs typeface="Arial"/>
              </a:rPr>
              <a:t>notice?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Arial"/>
              <a:buChar char="●"/>
            </a:pPr>
            <a:endParaRPr sz="1700">
              <a:latin typeface="Arial"/>
              <a:cs typeface="Arial"/>
            </a:endParaRPr>
          </a:p>
          <a:p>
            <a:pPr marL="361950" marR="485140" indent="-204470">
              <a:lnSpc>
                <a:spcPct val="100000"/>
              </a:lnSpc>
              <a:buSzPct val="64705"/>
              <a:buChar char="●"/>
              <a:tabLst>
                <a:tab pos="365125" algn="l"/>
              </a:tabLst>
            </a:pPr>
            <a:r>
              <a:rPr sz="1700">
                <a:latin typeface="Arial"/>
                <a:cs typeface="Arial"/>
              </a:rPr>
              <a:t>What</a:t>
            </a:r>
            <a:r>
              <a:rPr sz="1700" spc="-10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are </a:t>
            </a:r>
            <a:r>
              <a:rPr sz="1700" spc="-20">
                <a:latin typeface="Arial"/>
                <a:cs typeface="Arial"/>
              </a:rPr>
              <a:t>your 	</a:t>
            </a:r>
            <a:r>
              <a:rPr sz="1700" spc="-10">
                <a:latin typeface="Arial"/>
                <a:cs typeface="Arial"/>
              </a:rPr>
              <a:t>wonderings?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Arial"/>
              <a:buChar char="●"/>
            </a:pPr>
            <a:endParaRPr sz="1700">
              <a:latin typeface="Arial"/>
              <a:cs typeface="Arial"/>
            </a:endParaRPr>
          </a:p>
          <a:p>
            <a:pPr marL="362585" indent="-204470">
              <a:lnSpc>
                <a:spcPct val="100000"/>
              </a:lnSpc>
              <a:buSzPct val="64705"/>
              <a:buChar char="●"/>
              <a:tabLst>
                <a:tab pos="362585" algn="l"/>
              </a:tabLst>
            </a:pPr>
            <a:r>
              <a:rPr sz="1700">
                <a:latin typeface="Arial"/>
                <a:cs typeface="Arial"/>
              </a:rPr>
              <a:t>Are</a:t>
            </a:r>
            <a:r>
              <a:rPr sz="1700" spc="-40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you</a:t>
            </a:r>
            <a:r>
              <a:rPr sz="1700" spc="-5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on</a:t>
            </a:r>
            <a:r>
              <a:rPr sz="1700" spc="-25">
                <a:latin typeface="Arial"/>
                <a:cs typeface="Arial"/>
              </a:rPr>
              <a:t> </a:t>
            </a:r>
            <a:r>
              <a:rPr sz="1700" spc="-10">
                <a:latin typeface="Arial"/>
                <a:cs typeface="Arial"/>
              </a:rPr>
              <a:t>track?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Arial"/>
              <a:buChar char="●"/>
            </a:pPr>
            <a:endParaRPr sz="1700">
              <a:latin typeface="Arial"/>
              <a:cs typeface="Arial"/>
            </a:endParaRPr>
          </a:p>
          <a:p>
            <a:pPr marL="361950" marR="168910" indent="-204470">
              <a:lnSpc>
                <a:spcPct val="100000"/>
              </a:lnSpc>
              <a:buSzPct val="64705"/>
              <a:buChar char="●"/>
              <a:tabLst>
                <a:tab pos="365125" algn="l"/>
              </a:tabLst>
            </a:pPr>
            <a:r>
              <a:rPr sz="1700">
                <a:latin typeface="Arial"/>
                <a:cs typeface="Arial"/>
              </a:rPr>
              <a:t>Are</a:t>
            </a:r>
            <a:r>
              <a:rPr sz="1700" spc="-35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there</a:t>
            </a:r>
            <a:r>
              <a:rPr sz="1700" spc="-15">
                <a:latin typeface="Arial"/>
                <a:cs typeface="Arial"/>
              </a:rPr>
              <a:t> </a:t>
            </a:r>
            <a:r>
              <a:rPr sz="1700" spc="-10">
                <a:latin typeface="Arial"/>
                <a:cs typeface="Arial"/>
              </a:rPr>
              <a:t>specific 	</a:t>
            </a:r>
            <a:r>
              <a:rPr sz="1700" spc="-20">
                <a:latin typeface="Arial"/>
                <a:cs typeface="Arial"/>
              </a:rPr>
              <a:t>sub-</a:t>
            </a:r>
            <a:r>
              <a:rPr sz="1700" spc="-10">
                <a:latin typeface="Arial"/>
                <a:cs typeface="Arial"/>
              </a:rPr>
              <a:t>group 	performance 	gaps?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Arial"/>
              <a:buChar char="●"/>
            </a:pPr>
            <a:endParaRPr sz="1700">
              <a:latin typeface="Arial"/>
              <a:cs typeface="Arial"/>
            </a:endParaRPr>
          </a:p>
          <a:p>
            <a:pPr marL="361950" marR="146050" indent="-204470">
              <a:lnSpc>
                <a:spcPct val="100000"/>
              </a:lnSpc>
              <a:buSzPct val="64705"/>
              <a:buChar char="●"/>
              <a:tabLst>
                <a:tab pos="365125" algn="l"/>
              </a:tabLst>
            </a:pPr>
            <a:r>
              <a:rPr sz="1700">
                <a:latin typeface="Arial"/>
                <a:cs typeface="Arial"/>
              </a:rPr>
              <a:t>Outside</a:t>
            </a:r>
            <a:r>
              <a:rPr sz="1700" spc="-35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of</a:t>
            </a:r>
            <a:r>
              <a:rPr sz="1700" spc="-35">
                <a:latin typeface="Arial"/>
                <a:cs typeface="Arial"/>
              </a:rPr>
              <a:t> </a:t>
            </a:r>
            <a:r>
              <a:rPr sz="1700" spc="-25">
                <a:latin typeface="Arial"/>
                <a:cs typeface="Arial"/>
              </a:rPr>
              <a:t>the 	</a:t>
            </a:r>
            <a:r>
              <a:rPr sz="1700" spc="-10">
                <a:latin typeface="Arial"/>
                <a:cs typeface="Arial"/>
              </a:rPr>
              <a:t>“Instructional 	</a:t>
            </a:r>
            <a:r>
              <a:rPr sz="1700">
                <a:latin typeface="Arial"/>
                <a:cs typeface="Arial"/>
              </a:rPr>
              <a:t>Core,”</a:t>
            </a:r>
            <a:r>
              <a:rPr sz="1700" spc="-45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what</a:t>
            </a:r>
            <a:r>
              <a:rPr sz="1700" spc="-10">
                <a:latin typeface="Arial"/>
                <a:cs typeface="Arial"/>
              </a:rPr>
              <a:t> could 	</a:t>
            </a:r>
            <a:r>
              <a:rPr sz="1700">
                <a:latin typeface="Arial"/>
                <a:cs typeface="Arial"/>
              </a:rPr>
              <a:t>be</a:t>
            </a:r>
            <a:r>
              <a:rPr sz="1700" spc="-25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a</a:t>
            </a:r>
            <a:r>
              <a:rPr sz="1700" spc="-25">
                <a:latin typeface="Arial"/>
                <a:cs typeface="Arial"/>
              </a:rPr>
              <a:t> </a:t>
            </a:r>
            <a:r>
              <a:rPr sz="1700">
                <a:latin typeface="Arial"/>
                <a:cs typeface="Arial"/>
              </a:rPr>
              <a:t>focus</a:t>
            </a:r>
            <a:r>
              <a:rPr sz="1700" spc="-20">
                <a:latin typeface="Arial"/>
                <a:cs typeface="Arial"/>
              </a:rPr>
              <a:t> area?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4" name="Picture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4B54C53-4AFD-5E98-B34E-A61DA1FAE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9464"/>
            <a:ext cx="7696200" cy="594501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14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803"/>
                  </a:lnTo>
                  <a:lnTo>
                    <a:pt x="11316144" y="586803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7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4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49" y="6858000"/>
                </a:lnTo>
                <a:lnTo>
                  <a:pt x="12191949" y="0"/>
                </a:lnTo>
                <a:close/>
              </a:path>
            </a:pathLst>
          </a:custGeom>
          <a:solidFill>
            <a:srgbClr val="000000">
              <a:alpha val="7764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1936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19050">
            <a:solidFill>
              <a:srgbClr val="5D5D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1889" y="1987740"/>
            <a:ext cx="11410315" cy="7080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548005">
              <a:lnSpc>
                <a:spcPct val="100000"/>
              </a:lnSpc>
              <a:spcBef>
                <a:spcPts val="235"/>
              </a:spcBef>
            </a:pP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2.</a:t>
            </a:r>
            <a:r>
              <a:rPr sz="4000" b="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Align</a:t>
            </a:r>
            <a:r>
              <a:rPr sz="4000" b="0" spc="-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spc="-10">
                <a:solidFill>
                  <a:srgbClr val="FFFFFF"/>
                </a:solidFill>
                <a:latin typeface="Georgia"/>
                <a:cs typeface="Georgia"/>
              </a:rPr>
              <a:t>Mission/Vision/Purpose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17" y="6341701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4799" y="6208612"/>
            <a:ext cx="1400276" cy="5510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1" y="5807075"/>
            <a:ext cx="564767" cy="9143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593" y="119049"/>
            <a:ext cx="21812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>
                <a:solidFill>
                  <a:srgbClr val="000000"/>
                </a:solidFill>
                <a:latin typeface="Georgia"/>
                <a:cs typeface="Georgia"/>
              </a:rPr>
              <a:t>Agenda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6119101"/>
            <a:ext cx="11316335" cy="58737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140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R="47625" algn="r">
              <a:lnSpc>
                <a:spcPct val="100000"/>
              </a:lnSpc>
              <a:spcBef>
                <a:spcPts val="5"/>
              </a:spcBef>
            </a:pPr>
            <a:r>
              <a:rPr sz="1200" spc="-50">
                <a:solidFill>
                  <a:srgbClr val="F5F5F5"/>
                </a:solidFill>
                <a:latin typeface="Lucida Sans Unicode"/>
                <a:cs typeface="Lucida Sans Unicode"/>
              </a:rPr>
              <a:t>2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5200" y="0"/>
            <a:ext cx="1066800" cy="54657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15854" y="1155759"/>
            <a:ext cx="6619875" cy="4163318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44"/>
              </a:spcBef>
              <a:buClr>
                <a:srgbClr val="D7031C"/>
              </a:buClr>
              <a:buAutoNum type="romanUcPeriod"/>
              <a:tabLst>
                <a:tab pos="354965" algn="l"/>
              </a:tabLst>
            </a:pPr>
            <a:r>
              <a:rPr sz="1600" b="1">
                <a:latin typeface="Calibri"/>
                <a:cs typeface="Calibri"/>
              </a:rPr>
              <a:t>Call</a:t>
            </a:r>
            <a:r>
              <a:rPr sz="1600" b="1" spc="-25">
                <a:latin typeface="Calibri"/>
                <a:cs typeface="Calibri"/>
              </a:rPr>
              <a:t> </a:t>
            </a:r>
            <a:r>
              <a:rPr sz="1600" b="1">
                <a:latin typeface="Calibri"/>
                <a:cs typeface="Calibri"/>
              </a:rPr>
              <a:t>to</a:t>
            </a:r>
            <a:r>
              <a:rPr sz="1600" b="1" spc="-15">
                <a:latin typeface="Calibri"/>
                <a:cs typeface="Calibri"/>
              </a:rPr>
              <a:t> </a:t>
            </a:r>
            <a:r>
              <a:rPr sz="1600" b="1" spc="-20">
                <a:latin typeface="Calibri"/>
                <a:cs typeface="Calibri"/>
              </a:rPr>
              <a:t>Order</a:t>
            </a:r>
            <a:endParaRPr sz="16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40"/>
              </a:spcBef>
              <a:buClr>
                <a:srgbClr val="D7031C"/>
              </a:buClr>
              <a:buAutoNum type="romanUcPeriod"/>
              <a:tabLst>
                <a:tab pos="354965" algn="l"/>
              </a:tabLst>
            </a:pPr>
            <a:r>
              <a:rPr sz="1600" b="1">
                <a:latin typeface="Calibri"/>
                <a:cs typeface="Calibri"/>
              </a:rPr>
              <a:t>Roll</a:t>
            </a:r>
            <a:r>
              <a:rPr sz="1600" b="1" spc="-60">
                <a:latin typeface="Calibri"/>
                <a:cs typeface="Calibri"/>
              </a:rPr>
              <a:t> </a:t>
            </a:r>
            <a:r>
              <a:rPr sz="1600" b="1">
                <a:latin typeface="Calibri"/>
                <a:cs typeface="Calibri"/>
              </a:rPr>
              <a:t>Call;</a:t>
            </a:r>
            <a:r>
              <a:rPr sz="1600" b="1" spc="-55">
                <a:latin typeface="Calibri"/>
                <a:cs typeface="Calibri"/>
              </a:rPr>
              <a:t> </a:t>
            </a:r>
            <a:r>
              <a:rPr sz="1600" b="1">
                <a:latin typeface="Calibri"/>
                <a:cs typeface="Calibri"/>
              </a:rPr>
              <a:t>Establish</a:t>
            </a:r>
            <a:r>
              <a:rPr sz="1600" b="1" spc="-55">
                <a:latin typeface="Calibri"/>
                <a:cs typeface="Calibri"/>
              </a:rPr>
              <a:t> </a:t>
            </a:r>
            <a:r>
              <a:rPr sz="1600" b="1" spc="-10">
                <a:latin typeface="Calibri"/>
                <a:cs typeface="Calibri"/>
              </a:rPr>
              <a:t>Quorum</a:t>
            </a:r>
            <a:endParaRPr sz="16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35"/>
              </a:spcBef>
              <a:buClr>
                <a:srgbClr val="D7031C"/>
              </a:buClr>
              <a:buAutoNum type="romanUcPeriod"/>
              <a:tabLst>
                <a:tab pos="354965" algn="l"/>
              </a:tabLst>
            </a:pPr>
            <a:r>
              <a:rPr sz="1600" b="1">
                <a:latin typeface="Calibri"/>
                <a:cs typeface="Calibri"/>
              </a:rPr>
              <a:t>Action</a:t>
            </a:r>
            <a:r>
              <a:rPr sz="1600" b="1" spc="-35">
                <a:latin typeface="Calibri"/>
                <a:cs typeface="Calibri"/>
              </a:rPr>
              <a:t> </a:t>
            </a:r>
            <a:r>
              <a:rPr sz="1600" b="1">
                <a:latin typeface="Calibri"/>
                <a:cs typeface="Calibri"/>
              </a:rPr>
              <a:t>Items</a:t>
            </a:r>
            <a:r>
              <a:rPr sz="1600" b="1" spc="-35">
                <a:latin typeface="Calibri"/>
                <a:cs typeface="Calibri"/>
              </a:rPr>
              <a:t> </a:t>
            </a:r>
            <a:r>
              <a:rPr lang="en-US" sz="1600" i="1">
                <a:solidFill>
                  <a:srgbClr val="808184"/>
                </a:solidFill>
                <a:latin typeface="Calibri"/>
                <a:cs typeface="Calibri"/>
              </a:rPr>
              <a:t>(add</a:t>
            </a:r>
            <a:r>
              <a:rPr lang="en-US" sz="1600" i="1" spc="-10">
                <a:solidFill>
                  <a:srgbClr val="808184"/>
                </a:solidFill>
                <a:latin typeface="Calibri"/>
                <a:cs typeface="Calibri"/>
              </a:rPr>
              <a:t> </a:t>
            </a:r>
            <a:r>
              <a:rPr lang="en-US" sz="1600" i="1">
                <a:solidFill>
                  <a:srgbClr val="808184"/>
                </a:solidFill>
                <a:latin typeface="Calibri"/>
                <a:cs typeface="Calibri"/>
              </a:rPr>
              <a:t>items</a:t>
            </a:r>
            <a:r>
              <a:rPr lang="en-US" sz="1600" i="1" spc="-60">
                <a:solidFill>
                  <a:srgbClr val="808184"/>
                </a:solidFill>
                <a:latin typeface="Calibri"/>
                <a:cs typeface="Calibri"/>
              </a:rPr>
              <a:t> </a:t>
            </a:r>
            <a:r>
              <a:rPr lang="en-US" sz="1600" i="1">
                <a:solidFill>
                  <a:srgbClr val="808184"/>
                </a:solidFill>
                <a:latin typeface="Calibri"/>
                <a:cs typeface="Calibri"/>
              </a:rPr>
              <a:t>as</a:t>
            </a:r>
            <a:r>
              <a:rPr lang="en-US" sz="1600" i="1" spc="-30">
                <a:solidFill>
                  <a:srgbClr val="808184"/>
                </a:solidFill>
                <a:latin typeface="Calibri"/>
                <a:cs typeface="Calibri"/>
              </a:rPr>
              <a:t> </a:t>
            </a:r>
            <a:r>
              <a:rPr lang="en-US" sz="1600" i="1" spc="-10">
                <a:solidFill>
                  <a:srgbClr val="808184"/>
                </a:solidFill>
                <a:latin typeface="Calibri"/>
                <a:cs typeface="Calibri"/>
              </a:rPr>
              <a:t>needed)</a:t>
            </a:r>
            <a:endParaRPr lang="en-US" sz="1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30"/>
              </a:spcBef>
              <a:buAutoNum type="alphaLcPeriod"/>
              <a:tabLst>
                <a:tab pos="756285" algn="l"/>
              </a:tabLst>
            </a:pPr>
            <a:r>
              <a:rPr lang="en-US" sz="1600" spc="-10">
                <a:latin typeface="Calibri"/>
                <a:cs typeface="Calibri"/>
              </a:rPr>
              <a:t>Approval</a:t>
            </a:r>
            <a:r>
              <a:rPr lang="en-US" sz="1600" spc="-15">
                <a:latin typeface="Calibri"/>
                <a:cs typeface="Calibri"/>
              </a:rPr>
              <a:t> </a:t>
            </a:r>
            <a:r>
              <a:rPr lang="en-US" sz="1600">
                <a:latin typeface="Calibri"/>
                <a:cs typeface="Calibri"/>
              </a:rPr>
              <a:t>of</a:t>
            </a:r>
            <a:r>
              <a:rPr lang="en-US" sz="1600" spc="-10">
                <a:latin typeface="Calibri"/>
                <a:cs typeface="Calibri"/>
              </a:rPr>
              <a:t> Agenda</a:t>
            </a:r>
            <a:endParaRPr lang="en-US" sz="1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35"/>
              </a:spcBef>
              <a:buAutoNum type="alphaLcPeriod"/>
              <a:tabLst>
                <a:tab pos="756285" algn="l"/>
              </a:tabLst>
            </a:pPr>
            <a:r>
              <a:rPr sz="1600" spc="-10">
                <a:latin typeface="Calibri"/>
                <a:cs typeface="Calibri"/>
              </a:rPr>
              <a:t>Approval</a:t>
            </a:r>
            <a:r>
              <a:rPr sz="1600" spc="-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of</a:t>
            </a:r>
            <a:r>
              <a:rPr sz="1600" spc="-3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Previous</a:t>
            </a:r>
            <a:r>
              <a:rPr sz="1600" spc="-30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Minutes</a:t>
            </a:r>
            <a:endParaRPr sz="1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30"/>
              </a:spcBef>
              <a:buAutoNum type="alphaLcPeriod"/>
              <a:tabLst>
                <a:tab pos="756285" algn="l"/>
              </a:tabLst>
            </a:pPr>
            <a:r>
              <a:rPr lang="en-US" sz="1600" spc="-10">
                <a:latin typeface="Calibri"/>
                <a:cs typeface="Calibri"/>
              </a:rPr>
              <a:t>Approval of vacant Community Member Seat </a:t>
            </a:r>
          </a:p>
          <a:p>
            <a:pPr marL="756285" lvl="1" indent="-286385">
              <a:lnSpc>
                <a:spcPct val="100000"/>
              </a:lnSpc>
              <a:spcBef>
                <a:spcPts val="130"/>
              </a:spcBef>
              <a:buAutoNum type="alphaLcPeriod"/>
              <a:tabLst>
                <a:tab pos="756285" algn="l"/>
              </a:tabLst>
            </a:pPr>
            <a:r>
              <a:rPr lang="en-US" sz="1600" spc="-10">
                <a:latin typeface="Calibri"/>
                <a:cs typeface="Calibri"/>
              </a:rPr>
              <a:t>Approval of vacant Swing Seat</a:t>
            </a:r>
          </a:p>
          <a:p>
            <a:pPr marL="756285" lvl="1" indent="-286385">
              <a:lnSpc>
                <a:spcPct val="100000"/>
              </a:lnSpc>
              <a:spcBef>
                <a:spcPts val="130"/>
              </a:spcBef>
              <a:buAutoNum type="alphaLcPeriod"/>
              <a:tabLst>
                <a:tab pos="756285" algn="l"/>
              </a:tabLst>
            </a:pPr>
            <a:r>
              <a:rPr lang="en-US" sz="1600" spc="-10">
                <a:latin typeface="Calibri"/>
                <a:cs typeface="Calibri"/>
              </a:rPr>
              <a:t>Approval of vacant Student Seat </a:t>
            </a:r>
            <a:endParaRPr sz="16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145"/>
              </a:spcBef>
              <a:buClr>
                <a:srgbClr val="D7031C"/>
              </a:buClr>
              <a:buAutoNum type="romanUcPeriod"/>
              <a:tabLst>
                <a:tab pos="354330" algn="l"/>
              </a:tabLst>
            </a:pPr>
            <a:r>
              <a:rPr sz="1600" b="1">
                <a:latin typeface="Calibri"/>
                <a:cs typeface="Calibri"/>
              </a:rPr>
              <a:t>Discussion</a:t>
            </a:r>
            <a:r>
              <a:rPr sz="1600" b="1" spc="-45">
                <a:latin typeface="Calibri"/>
                <a:cs typeface="Calibri"/>
              </a:rPr>
              <a:t> </a:t>
            </a:r>
            <a:r>
              <a:rPr sz="1600" b="1">
                <a:latin typeface="Calibri"/>
                <a:cs typeface="Calibri"/>
              </a:rPr>
              <a:t>Items</a:t>
            </a:r>
            <a:r>
              <a:rPr sz="1600" b="1" spc="-40">
                <a:latin typeface="Calibri"/>
                <a:cs typeface="Calibri"/>
              </a:rPr>
              <a:t> </a:t>
            </a:r>
            <a:endParaRPr lang="en-US" sz="1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30"/>
              </a:spcBef>
              <a:buAutoNum type="alphaLcPeriod"/>
              <a:tabLst>
                <a:tab pos="756285" algn="l"/>
              </a:tabLst>
            </a:pPr>
            <a:r>
              <a:rPr lang="en-US" sz="1600">
                <a:latin typeface="Calibri"/>
                <a:cs typeface="Calibri"/>
              </a:rPr>
              <a:t>Graduation</a:t>
            </a:r>
            <a:r>
              <a:rPr lang="en-US" sz="1600" spc="-50">
                <a:latin typeface="Calibri"/>
                <a:cs typeface="Calibri"/>
              </a:rPr>
              <a:t> </a:t>
            </a:r>
            <a:r>
              <a:rPr lang="en-US" sz="1600">
                <a:latin typeface="Calibri"/>
                <a:cs typeface="Calibri"/>
              </a:rPr>
              <a:t>Rate</a:t>
            </a:r>
            <a:r>
              <a:rPr lang="en-US" sz="1600" spc="-45">
                <a:latin typeface="Calibri"/>
                <a:cs typeface="Calibri"/>
              </a:rPr>
              <a:t> </a:t>
            </a:r>
            <a:endParaRPr lang="en-US" sz="1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35"/>
              </a:spcBef>
              <a:buAutoNum type="alphaLcPeriod"/>
              <a:tabLst>
                <a:tab pos="756285" algn="l"/>
              </a:tabLst>
            </a:pPr>
            <a:r>
              <a:rPr sz="1600" spc="-20">
                <a:latin typeface="Calibri"/>
                <a:cs typeface="Calibri"/>
              </a:rPr>
              <a:t>2025-</a:t>
            </a:r>
            <a:r>
              <a:rPr sz="1600">
                <a:latin typeface="Calibri"/>
                <a:cs typeface="Calibri"/>
              </a:rPr>
              <a:t>2030</a:t>
            </a:r>
            <a:r>
              <a:rPr sz="1600" spc="40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Strategic </a:t>
            </a:r>
            <a:r>
              <a:rPr sz="1600">
                <a:latin typeface="Calibri"/>
                <a:cs typeface="Calibri"/>
              </a:rPr>
              <a:t>Plan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Development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5"/>
              </a:spcBef>
              <a:buClr>
                <a:srgbClr val="D7031C"/>
              </a:buClr>
              <a:buAutoNum type="romanUcPeriod"/>
              <a:tabLst>
                <a:tab pos="355600" algn="l"/>
              </a:tabLst>
            </a:pPr>
            <a:r>
              <a:rPr sz="1600" b="1" spc="-10">
                <a:latin typeface="Calibri"/>
                <a:cs typeface="Calibri"/>
              </a:rPr>
              <a:t>Information</a:t>
            </a:r>
            <a:r>
              <a:rPr sz="1600" b="1" spc="-15">
                <a:latin typeface="Calibri"/>
                <a:cs typeface="Calibri"/>
              </a:rPr>
              <a:t> </a:t>
            </a:r>
            <a:r>
              <a:rPr sz="1600" b="1">
                <a:latin typeface="Calibri"/>
                <a:cs typeface="Calibri"/>
              </a:rPr>
              <a:t>Items</a:t>
            </a:r>
            <a:r>
              <a:rPr sz="1600" b="1" spc="-35">
                <a:latin typeface="Calibri"/>
                <a:cs typeface="Calibri"/>
              </a:rPr>
              <a:t> </a:t>
            </a:r>
            <a:endParaRPr sz="1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35"/>
              </a:spcBef>
              <a:buAutoNum type="alphaLcPeriod"/>
              <a:tabLst>
                <a:tab pos="756285" algn="l"/>
              </a:tabLst>
            </a:pPr>
            <a:r>
              <a:rPr sz="1600" spc="-10">
                <a:latin typeface="Calibri"/>
                <a:cs typeface="Calibri"/>
              </a:rPr>
              <a:t>Principal’s</a:t>
            </a:r>
            <a:r>
              <a:rPr sz="1600" spc="-35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Report</a:t>
            </a:r>
            <a:endParaRPr sz="1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30"/>
              </a:spcBef>
              <a:buAutoNum type="alphaLcPeriod"/>
              <a:tabLst>
                <a:tab pos="756285" algn="l"/>
              </a:tabLst>
            </a:pPr>
            <a:r>
              <a:rPr sz="1600">
                <a:latin typeface="Calibri"/>
                <a:cs typeface="Calibri"/>
              </a:rPr>
              <a:t>APS</a:t>
            </a:r>
            <a:r>
              <a:rPr sz="1600" spc="-3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Forward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2040</a:t>
            </a:r>
            <a:r>
              <a:rPr sz="1600" spc="-5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–Comprehensive</a:t>
            </a:r>
            <a:r>
              <a:rPr sz="1600" spc="10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Long-</a:t>
            </a:r>
            <a:r>
              <a:rPr sz="1600">
                <a:latin typeface="Calibri"/>
                <a:cs typeface="Calibri"/>
              </a:rPr>
              <a:t>Range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Facilities</a:t>
            </a:r>
            <a:r>
              <a:rPr sz="1600" spc="-5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Plan</a:t>
            </a:r>
            <a:r>
              <a:rPr sz="1600" spc="-50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Update</a:t>
            </a:r>
            <a:endParaRPr sz="16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130"/>
              </a:spcBef>
              <a:buClr>
                <a:srgbClr val="D7031C"/>
              </a:buClr>
              <a:buAutoNum type="romanUcPeriod"/>
              <a:tabLst>
                <a:tab pos="354330" algn="l"/>
              </a:tabLst>
            </a:pPr>
            <a:r>
              <a:rPr sz="1600" b="1" spc="-10">
                <a:latin typeface="Calibri"/>
                <a:cs typeface="Calibri"/>
              </a:rPr>
              <a:t>Announcements</a:t>
            </a:r>
            <a:r>
              <a:rPr sz="1600" b="1" spc="15">
                <a:latin typeface="Calibri"/>
                <a:cs typeface="Calibri"/>
              </a:rPr>
              <a:t> </a:t>
            </a:r>
            <a:r>
              <a:rPr sz="1600" i="1">
                <a:solidFill>
                  <a:srgbClr val="808184"/>
                </a:solidFill>
                <a:latin typeface="Calibri"/>
                <a:cs typeface="Calibri"/>
              </a:rPr>
              <a:t>(add</a:t>
            </a:r>
            <a:r>
              <a:rPr sz="1600" i="1" spc="-5">
                <a:solidFill>
                  <a:srgbClr val="808184"/>
                </a:solidFill>
                <a:latin typeface="Calibri"/>
                <a:cs typeface="Calibri"/>
              </a:rPr>
              <a:t> </a:t>
            </a:r>
            <a:r>
              <a:rPr sz="1600" i="1">
                <a:solidFill>
                  <a:srgbClr val="808184"/>
                </a:solidFill>
                <a:latin typeface="Calibri"/>
                <a:cs typeface="Calibri"/>
              </a:rPr>
              <a:t>items</a:t>
            </a:r>
            <a:r>
              <a:rPr sz="1600" i="1" spc="-40">
                <a:solidFill>
                  <a:srgbClr val="808184"/>
                </a:solidFill>
                <a:latin typeface="Calibri"/>
                <a:cs typeface="Calibri"/>
              </a:rPr>
              <a:t> </a:t>
            </a:r>
            <a:r>
              <a:rPr sz="1600" i="1">
                <a:solidFill>
                  <a:srgbClr val="808184"/>
                </a:solidFill>
                <a:latin typeface="Calibri"/>
                <a:cs typeface="Calibri"/>
              </a:rPr>
              <a:t>as</a:t>
            </a:r>
            <a:r>
              <a:rPr sz="1600" i="1" spc="-15">
                <a:solidFill>
                  <a:srgbClr val="808184"/>
                </a:solidFill>
                <a:latin typeface="Calibri"/>
                <a:cs typeface="Calibri"/>
              </a:rPr>
              <a:t> </a:t>
            </a:r>
            <a:r>
              <a:rPr sz="1600" i="1" spc="-10">
                <a:solidFill>
                  <a:srgbClr val="808184"/>
                </a:solidFill>
                <a:latin typeface="Calibri"/>
                <a:cs typeface="Calibri"/>
              </a:rPr>
              <a:t>needed)</a:t>
            </a:r>
            <a:endParaRPr sz="1600">
              <a:latin typeface="Calibri"/>
              <a:cs typeface="Calibri"/>
            </a:endParaRPr>
          </a:p>
          <a:p>
            <a:pPr marL="353060" indent="-349250">
              <a:lnSpc>
                <a:spcPct val="100000"/>
              </a:lnSpc>
              <a:spcBef>
                <a:spcPts val="130"/>
              </a:spcBef>
              <a:buClr>
                <a:srgbClr val="D7031C"/>
              </a:buClr>
              <a:buAutoNum type="romanUcPeriod"/>
              <a:tabLst>
                <a:tab pos="353060" algn="l"/>
              </a:tabLst>
            </a:pPr>
            <a:r>
              <a:rPr sz="1600" b="1" spc="-10">
                <a:latin typeface="Calibri"/>
                <a:cs typeface="Calibri"/>
              </a:rPr>
              <a:t>Adjournment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50"/>
            <a:ext cx="7665084" cy="6858000"/>
            <a:chOff x="0" y="50"/>
            <a:chExt cx="7665084" cy="6858000"/>
          </a:xfrm>
        </p:grpSpPr>
        <p:sp>
          <p:nvSpPr>
            <p:cNvPr id="4" name="object 4"/>
            <p:cNvSpPr/>
            <p:nvPr/>
          </p:nvSpPr>
          <p:spPr>
            <a:xfrm>
              <a:off x="0" y="3264331"/>
              <a:ext cx="7665084" cy="3594100"/>
            </a:xfrm>
            <a:custGeom>
              <a:avLst/>
              <a:gdLst/>
              <a:ahLst/>
              <a:cxnLst/>
              <a:rect l="l" t="t" r="r" b="b"/>
              <a:pathLst>
                <a:path w="7665084" h="3594100">
                  <a:moveTo>
                    <a:pt x="7664577" y="0"/>
                  </a:moveTo>
                  <a:lnTo>
                    <a:pt x="0" y="0"/>
                  </a:lnTo>
                  <a:lnTo>
                    <a:pt x="0" y="3593668"/>
                  </a:lnTo>
                  <a:lnTo>
                    <a:pt x="7664577" y="3593668"/>
                  </a:lnTo>
                  <a:lnTo>
                    <a:pt x="766457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0"/>
              <a:ext cx="7665084" cy="3264535"/>
            </a:xfrm>
            <a:custGeom>
              <a:avLst/>
              <a:gdLst/>
              <a:ahLst/>
              <a:cxnLst/>
              <a:rect l="l" t="t" r="r" b="b"/>
              <a:pathLst>
                <a:path w="7665084" h="3264535">
                  <a:moveTo>
                    <a:pt x="7664564" y="0"/>
                  </a:moveTo>
                  <a:lnTo>
                    <a:pt x="0" y="0"/>
                  </a:lnTo>
                  <a:lnTo>
                    <a:pt x="0" y="3264306"/>
                  </a:lnTo>
                  <a:lnTo>
                    <a:pt x="7664564" y="3264306"/>
                  </a:lnTo>
                  <a:lnTo>
                    <a:pt x="76645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664577" y="6119114"/>
            <a:ext cx="3651885" cy="58737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140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R="46355" algn="r">
              <a:lnSpc>
                <a:spcPct val="100000"/>
              </a:lnSpc>
              <a:spcBef>
                <a:spcPts val="5"/>
              </a:spcBef>
            </a:pPr>
            <a:r>
              <a:rPr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21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27" y="3523"/>
            <a:ext cx="754671" cy="678065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08900" y="703386"/>
            <a:ext cx="5815965" cy="134239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 marR="5080">
              <a:lnSpc>
                <a:spcPts val="4610"/>
              </a:lnSpc>
              <a:spcBef>
                <a:spcPts val="1210"/>
              </a:spcBef>
            </a:pPr>
            <a:r>
              <a:rPr sz="4800" b="0">
                <a:solidFill>
                  <a:srgbClr val="E6E7E8"/>
                </a:solidFill>
                <a:latin typeface="Calibri"/>
                <a:cs typeface="Calibri"/>
              </a:rPr>
              <a:t>We</a:t>
            </a:r>
            <a:r>
              <a:rPr sz="4800" b="0" spc="-4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 b="0">
                <a:solidFill>
                  <a:srgbClr val="E6E7E8"/>
                </a:solidFill>
                <a:latin typeface="Calibri"/>
                <a:cs typeface="Calibri"/>
              </a:rPr>
              <a:t>are</a:t>
            </a:r>
            <a:r>
              <a:rPr sz="4800" b="0" spc="-4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 b="0" i="1">
                <a:solidFill>
                  <a:srgbClr val="E6E7E8"/>
                </a:solidFill>
                <a:latin typeface="Calibri"/>
                <a:cs typeface="Calibri"/>
              </a:rPr>
              <a:t>Atlanta’s</a:t>
            </a:r>
            <a:r>
              <a:rPr sz="4800" b="0" i="1" spc="-7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 b="0" spc="-10">
                <a:solidFill>
                  <a:srgbClr val="E6E7E8"/>
                </a:solidFill>
                <a:latin typeface="Calibri"/>
                <a:cs typeface="Calibri"/>
              </a:rPr>
              <a:t>Public </a:t>
            </a:r>
            <a:r>
              <a:rPr sz="4800" b="0">
                <a:solidFill>
                  <a:srgbClr val="E6E7E8"/>
                </a:solidFill>
                <a:latin typeface="Calibri"/>
                <a:cs typeface="Calibri"/>
              </a:rPr>
              <a:t>School</a:t>
            </a:r>
            <a:r>
              <a:rPr sz="4800" b="0" spc="-10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 b="0" spc="-10">
                <a:solidFill>
                  <a:srgbClr val="E6E7E8"/>
                </a:solidFill>
                <a:latin typeface="Calibri"/>
                <a:cs typeface="Calibri"/>
              </a:rPr>
              <a:t>System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634" y="3967795"/>
            <a:ext cx="6378575" cy="192786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250"/>
              </a:spcBef>
            </a:pPr>
            <a:r>
              <a:rPr sz="4800">
                <a:solidFill>
                  <a:srgbClr val="E6E7E8"/>
                </a:solidFill>
                <a:latin typeface="Calibri"/>
                <a:cs typeface="Calibri"/>
              </a:rPr>
              <a:t>To</a:t>
            </a:r>
            <a:r>
              <a:rPr sz="4800" spc="-9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E6E7E8"/>
                </a:solidFill>
                <a:latin typeface="Calibri"/>
                <a:cs typeface="Calibri"/>
              </a:rPr>
              <a:t>educate</a:t>
            </a:r>
            <a:r>
              <a:rPr sz="4800" spc="-9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E6E7E8"/>
                </a:solidFill>
                <a:latin typeface="Calibri"/>
                <a:cs typeface="Calibri"/>
              </a:rPr>
              <a:t>and</a:t>
            </a:r>
            <a:r>
              <a:rPr sz="4800" spc="-9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 spc="-10">
                <a:solidFill>
                  <a:srgbClr val="E6E7E8"/>
                </a:solidFill>
                <a:latin typeface="Calibri"/>
                <a:cs typeface="Calibri"/>
              </a:rPr>
              <a:t>empower </a:t>
            </a:r>
            <a:r>
              <a:rPr sz="4800">
                <a:solidFill>
                  <a:srgbClr val="E6E7E8"/>
                </a:solidFill>
                <a:latin typeface="Calibri"/>
                <a:cs typeface="Calibri"/>
              </a:rPr>
              <a:t>Atlanta’s</a:t>
            </a:r>
            <a:r>
              <a:rPr sz="4800" spc="-16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E6E7E8"/>
                </a:solidFill>
                <a:latin typeface="Calibri"/>
                <a:cs typeface="Calibri"/>
              </a:rPr>
              <a:t>students</a:t>
            </a:r>
            <a:r>
              <a:rPr sz="4800" spc="-13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 spc="-25">
                <a:solidFill>
                  <a:srgbClr val="E6E7E8"/>
                </a:solidFill>
                <a:latin typeface="Calibri"/>
                <a:cs typeface="Calibri"/>
              </a:rPr>
              <a:t>to </a:t>
            </a:r>
            <a:r>
              <a:rPr sz="4800">
                <a:solidFill>
                  <a:srgbClr val="E6E7E8"/>
                </a:solidFill>
                <a:latin typeface="Calibri"/>
                <a:cs typeface="Calibri"/>
              </a:rPr>
              <a:t>shape</a:t>
            </a:r>
            <a:r>
              <a:rPr sz="4800" spc="-9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E6E7E8"/>
                </a:solidFill>
                <a:latin typeface="Calibri"/>
                <a:cs typeface="Calibri"/>
              </a:rPr>
              <a:t>the</a:t>
            </a:r>
            <a:r>
              <a:rPr sz="4800" spc="-7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4800" spc="-10">
                <a:solidFill>
                  <a:srgbClr val="E6E7E8"/>
                </a:solidFill>
                <a:latin typeface="Calibri"/>
                <a:cs typeface="Calibri"/>
              </a:rPr>
              <a:t>future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84565" y="298881"/>
            <a:ext cx="2593340" cy="5632450"/>
          </a:xfrm>
          <a:prstGeom prst="rect">
            <a:avLst/>
          </a:prstGeom>
          <a:solidFill>
            <a:srgbClr val="970000">
              <a:alpha val="10194"/>
            </a:srgbClr>
          </a:solidFill>
        </p:spPr>
        <p:txBody>
          <a:bodyPr vert="horz" wrap="square" lIns="0" tIns="850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670"/>
              </a:spcBef>
            </a:pPr>
            <a:r>
              <a:rPr sz="1800" b="1" spc="-10">
                <a:solidFill>
                  <a:srgbClr val="FF0000"/>
                </a:solidFill>
                <a:latin typeface="Arial"/>
                <a:cs typeface="Arial"/>
              </a:rPr>
              <a:t>Note:</a:t>
            </a:r>
            <a:endParaRPr sz="1800">
              <a:latin typeface="Arial"/>
              <a:cs typeface="Arial"/>
            </a:endParaRPr>
          </a:p>
          <a:p>
            <a:pPr marL="361950" marR="125730" indent="-204470">
              <a:lnSpc>
                <a:spcPct val="100000"/>
              </a:lnSpc>
              <a:spcBef>
                <a:spcPts val="1685"/>
              </a:spcBef>
              <a:buSzPct val="78571"/>
              <a:buChar char="●"/>
              <a:tabLst>
                <a:tab pos="365125" algn="l"/>
              </a:tabLst>
            </a:pPr>
            <a:r>
              <a:rPr sz="1400">
                <a:latin typeface="Arial"/>
                <a:cs typeface="Arial"/>
              </a:rPr>
              <a:t>Your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GO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Team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will</a:t>
            </a:r>
            <a:r>
              <a:rPr sz="1400" spc="-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decide 	</a:t>
            </a:r>
            <a:r>
              <a:rPr sz="1400">
                <a:latin typeface="Arial"/>
                <a:cs typeface="Arial"/>
              </a:rPr>
              <a:t>if</a:t>
            </a:r>
            <a:r>
              <a:rPr sz="1400" spc="-1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they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would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like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update 	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school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mission,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vision, 	</a:t>
            </a:r>
            <a:r>
              <a:rPr sz="1400">
                <a:latin typeface="Arial"/>
                <a:cs typeface="Arial"/>
              </a:rPr>
              <a:t>or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purpose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statements. 	</a:t>
            </a:r>
            <a:r>
              <a:rPr sz="1400">
                <a:latin typeface="Arial"/>
                <a:cs typeface="Arial"/>
              </a:rPr>
              <a:t>Use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this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slide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50">
                <a:latin typeface="Arial"/>
                <a:cs typeface="Arial"/>
              </a:rPr>
              <a:t>a 	</a:t>
            </a:r>
            <a:r>
              <a:rPr sz="1400">
                <a:latin typeface="Arial"/>
                <a:cs typeface="Arial"/>
              </a:rPr>
              <a:t>combination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next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 spc="-50">
                <a:latin typeface="Arial"/>
                <a:cs typeface="Arial"/>
              </a:rPr>
              <a:t>2 	</a:t>
            </a:r>
            <a:r>
              <a:rPr sz="1400">
                <a:latin typeface="Arial"/>
                <a:cs typeface="Arial"/>
              </a:rPr>
              <a:t>slides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display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 spc="-20">
                <a:latin typeface="Arial"/>
                <a:cs typeface="Arial"/>
              </a:rPr>
              <a:t>your 	</a:t>
            </a:r>
            <a:r>
              <a:rPr sz="1400">
                <a:latin typeface="Arial"/>
                <a:cs typeface="Arial"/>
              </a:rPr>
              <a:t>school’s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current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mission 	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vision,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lead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20">
                <a:latin typeface="Arial"/>
                <a:cs typeface="Arial"/>
              </a:rPr>
              <a:t>your 	</a:t>
            </a:r>
            <a:r>
              <a:rPr sz="1400">
                <a:latin typeface="Arial"/>
                <a:cs typeface="Arial"/>
              </a:rPr>
              <a:t>team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discussion.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Font typeface="Arial"/>
              <a:buChar char="●"/>
            </a:pPr>
            <a:endParaRPr sz="1400">
              <a:latin typeface="Arial"/>
              <a:cs typeface="Arial"/>
            </a:endParaRPr>
          </a:p>
          <a:p>
            <a:pPr marL="361950" marR="151765" indent="-204470">
              <a:lnSpc>
                <a:spcPct val="100000"/>
              </a:lnSpc>
              <a:buSzPct val="78571"/>
              <a:buFont typeface="Arial"/>
              <a:buChar char="●"/>
              <a:tabLst>
                <a:tab pos="365125" algn="l"/>
              </a:tabLst>
            </a:pPr>
            <a:r>
              <a:rPr sz="1400" b="1" u="sng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Potential</a:t>
            </a:r>
            <a:r>
              <a:rPr sz="1400" b="1" u="sng" spc="-9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Activity:</a:t>
            </a:r>
            <a:r>
              <a:rPr sz="1400" b="1" u="sng" spc="-1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none" spc="-20">
                <a:latin typeface="Arial"/>
                <a:cs typeface="Arial"/>
              </a:rPr>
              <a:t>Share 	</a:t>
            </a:r>
            <a:r>
              <a:rPr sz="1400" u="none">
                <a:latin typeface="Arial"/>
                <a:cs typeface="Arial"/>
              </a:rPr>
              <a:t>the</a:t>
            </a:r>
            <a:r>
              <a:rPr sz="1400" u="none" spc="-2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current</a:t>
            </a:r>
            <a:r>
              <a:rPr sz="1400" u="none" spc="-50">
                <a:latin typeface="Arial"/>
                <a:cs typeface="Arial"/>
              </a:rPr>
              <a:t> </a:t>
            </a:r>
            <a:r>
              <a:rPr sz="1400" u="none" spc="-10">
                <a:latin typeface="Arial"/>
                <a:cs typeface="Arial"/>
              </a:rPr>
              <a:t>school 	</a:t>
            </a:r>
            <a:r>
              <a:rPr sz="1400" u="none">
                <a:latin typeface="Arial"/>
                <a:cs typeface="Arial"/>
              </a:rPr>
              <a:t>mission/vision.</a:t>
            </a:r>
            <a:r>
              <a:rPr sz="1400" u="none" spc="-50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Ask</a:t>
            </a:r>
            <a:r>
              <a:rPr sz="1400" u="none" spc="-25">
                <a:latin typeface="Arial"/>
                <a:cs typeface="Arial"/>
              </a:rPr>
              <a:t> GO 	</a:t>
            </a:r>
            <a:r>
              <a:rPr sz="1400" u="none">
                <a:latin typeface="Arial"/>
                <a:cs typeface="Arial"/>
              </a:rPr>
              <a:t>Team</a:t>
            </a:r>
            <a:r>
              <a:rPr sz="1400" u="none" spc="-4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members</a:t>
            </a:r>
            <a:r>
              <a:rPr sz="1400" u="none" spc="-40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to</a:t>
            </a:r>
            <a:r>
              <a:rPr sz="1400" u="none" spc="-3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hold</a:t>
            </a:r>
            <a:r>
              <a:rPr sz="1400" u="none" spc="-35">
                <a:latin typeface="Arial"/>
                <a:cs typeface="Arial"/>
              </a:rPr>
              <a:t> </a:t>
            </a:r>
            <a:r>
              <a:rPr sz="1400" u="none" spc="-25">
                <a:latin typeface="Arial"/>
                <a:cs typeface="Arial"/>
              </a:rPr>
              <a:t>up 	</a:t>
            </a:r>
            <a:r>
              <a:rPr sz="1400" u="none">
                <a:latin typeface="Arial"/>
                <a:cs typeface="Arial"/>
              </a:rPr>
              <a:t>fingers</a:t>
            </a:r>
            <a:r>
              <a:rPr sz="1400" u="none" spc="-40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to</a:t>
            </a:r>
            <a:r>
              <a:rPr sz="1400" u="none" spc="-2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indicate</a:t>
            </a:r>
            <a:r>
              <a:rPr sz="1400" u="none" spc="-40">
                <a:latin typeface="Arial"/>
                <a:cs typeface="Arial"/>
              </a:rPr>
              <a:t> </a:t>
            </a:r>
            <a:r>
              <a:rPr sz="1400" u="none" spc="-20">
                <a:latin typeface="Arial"/>
                <a:cs typeface="Arial"/>
              </a:rPr>
              <a:t>their 	</a:t>
            </a:r>
            <a:r>
              <a:rPr sz="1400" u="none">
                <a:latin typeface="Arial"/>
                <a:cs typeface="Arial"/>
              </a:rPr>
              <a:t>level</a:t>
            </a:r>
            <a:r>
              <a:rPr sz="1400" u="none" spc="-1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of</a:t>
            </a:r>
            <a:r>
              <a:rPr sz="1400" u="none" spc="-3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satisfaction</a:t>
            </a:r>
            <a:r>
              <a:rPr sz="1400" u="none" spc="-60">
                <a:latin typeface="Arial"/>
                <a:cs typeface="Arial"/>
              </a:rPr>
              <a:t> </a:t>
            </a:r>
            <a:r>
              <a:rPr sz="1400" u="none" spc="-20">
                <a:latin typeface="Arial"/>
                <a:cs typeface="Arial"/>
              </a:rPr>
              <a:t>with 	</a:t>
            </a:r>
            <a:r>
              <a:rPr sz="1400" u="none">
                <a:latin typeface="Arial"/>
                <a:cs typeface="Arial"/>
              </a:rPr>
              <a:t>the</a:t>
            </a:r>
            <a:r>
              <a:rPr sz="1400" u="none" spc="-2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current</a:t>
            </a:r>
            <a:r>
              <a:rPr sz="1400" u="none" spc="-5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mission</a:t>
            </a:r>
            <a:r>
              <a:rPr sz="1400" u="none" spc="-25">
                <a:latin typeface="Arial"/>
                <a:cs typeface="Arial"/>
              </a:rPr>
              <a:t> and 	</a:t>
            </a:r>
            <a:r>
              <a:rPr sz="1400" u="none">
                <a:latin typeface="Arial"/>
                <a:cs typeface="Arial"/>
              </a:rPr>
              <a:t>vision</a:t>
            </a:r>
            <a:r>
              <a:rPr sz="1400" u="none" spc="-4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(</a:t>
            </a:r>
            <a:r>
              <a:rPr sz="1400" b="1" u="none">
                <a:latin typeface="Arial"/>
                <a:cs typeface="Arial"/>
              </a:rPr>
              <a:t>5=Love</a:t>
            </a:r>
            <a:r>
              <a:rPr sz="1400" b="1" u="none" spc="-55">
                <a:latin typeface="Arial"/>
                <a:cs typeface="Arial"/>
              </a:rPr>
              <a:t> </a:t>
            </a:r>
            <a:r>
              <a:rPr sz="1400" b="1" u="none" spc="-25">
                <a:latin typeface="Arial"/>
                <a:cs typeface="Arial"/>
              </a:rPr>
              <a:t>it, 	</a:t>
            </a:r>
            <a:r>
              <a:rPr sz="1400" b="1" u="none">
                <a:latin typeface="Arial"/>
                <a:cs typeface="Arial"/>
              </a:rPr>
              <a:t>0=Strongly</a:t>
            </a:r>
            <a:r>
              <a:rPr sz="1400" b="1" u="none" spc="-85">
                <a:latin typeface="Arial"/>
                <a:cs typeface="Arial"/>
              </a:rPr>
              <a:t> </a:t>
            </a:r>
            <a:r>
              <a:rPr sz="1400" b="1" u="none" spc="-10">
                <a:latin typeface="Arial"/>
                <a:cs typeface="Arial"/>
              </a:rPr>
              <a:t>Dislike</a:t>
            </a:r>
            <a:r>
              <a:rPr sz="1400" u="none" spc="-10">
                <a:latin typeface="Arial"/>
                <a:cs typeface="Arial"/>
              </a:rPr>
              <a:t>). 	</a:t>
            </a:r>
            <a:r>
              <a:rPr sz="1400" u="none">
                <a:latin typeface="Arial"/>
                <a:cs typeface="Arial"/>
              </a:rPr>
              <a:t>Proceed</a:t>
            </a:r>
            <a:r>
              <a:rPr sz="1400" u="none" spc="-5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with</a:t>
            </a:r>
            <a:r>
              <a:rPr sz="1400" u="none" spc="-30">
                <a:latin typeface="Arial"/>
                <a:cs typeface="Arial"/>
              </a:rPr>
              <a:t> </a:t>
            </a:r>
            <a:r>
              <a:rPr sz="1400" u="none" spc="-25">
                <a:latin typeface="Arial"/>
                <a:cs typeface="Arial"/>
              </a:rPr>
              <a:t>the 	</a:t>
            </a:r>
            <a:r>
              <a:rPr sz="1400" u="none">
                <a:latin typeface="Arial"/>
                <a:cs typeface="Arial"/>
              </a:rPr>
              <a:t>discussion</a:t>
            </a:r>
            <a:r>
              <a:rPr sz="1400" u="none" spc="-55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based</a:t>
            </a:r>
            <a:r>
              <a:rPr sz="1400" u="none" spc="-40">
                <a:latin typeface="Arial"/>
                <a:cs typeface="Arial"/>
              </a:rPr>
              <a:t> </a:t>
            </a:r>
            <a:r>
              <a:rPr sz="1400" u="none">
                <a:latin typeface="Arial"/>
                <a:cs typeface="Arial"/>
              </a:rPr>
              <a:t>on</a:t>
            </a:r>
            <a:r>
              <a:rPr sz="1400" u="none" spc="-30">
                <a:latin typeface="Arial"/>
                <a:cs typeface="Arial"/>
              </a:rPr>
              <a:t> </a:t>
            </a:r>
            <a:r>
              <a:rPr sz="1400" u="none" spc="-25">
                <a:latin typeface="Arial"/>
                <a:cs typeface="Arial"/>
              </a:rPr>
              <a:t>the 	</a:t>
            </a:r>
            <a:r>
              <a:rPr sz="1400" u="none">
                <a:latin typeface="Arial"/>
                <a:cs typeface="Arial"/>
              </a:rPr>
              <a:t>team’s</a:t>
            </a:r>
            <a:r>
              <a:rPr sz="1400" u="none" spc="-45">
                <a:latin typeface="Arial"/>
                <a:cs typeface="Arial"/>
              </a:rPr>
              <a:t> </a:t>
            </a:r>
            <a:r>
              <a:rPr sz="1400" u="none" spc="-10">
                <a:latin typeface="Arial"/>
                <a:cs typeface="Arial"/>
              </a:rPr>
              <a:t>feedback.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2DF04-73E4-7966-A105-0E4370BBE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430" y="4156"/>
            <a:ext cx="8535140" cy="64013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47268" y="1197889"/>
            <a:ext cx="103505" cy="1534160"/>
          </a:xfrm>
          <a:custGeom>
            <a:avLst/>
            <a:gdLst/>
            <a:ahLst/>
            <a:cxnLst/>
            <a:rect l="l" t="t" r="r" b="b"/>
            <a:pathLst>
              <a:path w="103505" h="1534160">
                <a:moveTo>
                  <a:pt x="0" y="1533588"/>
                </a:moveTo>
                <a:lnTo>
                  <a:pt x="103416" y="1533588"/>
                </a:lnTo>
                <a:lnTo>
                  <a:pt x="103416" y="0"/>
                </a:lnTo>
                <a:lnTo>
                  <a:pt x="0" y="0"/>
                </a:lnTo>
                <a:lnTo>
                  <a:pt x="0" y="1533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03432" y="1071562"/>
            <a:ext cx="483588" cy="17177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913" y="1199529"/>
            <a:ext cx="483590" cy="14617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35506" y="1566044"/>
            <a:ext cx="8980805" cy="2491105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>
              <a:lnSpc>
                <a:spcPct val="53900"/>
              </a:lnSpc>
              <a:spcBef>
                <a:spcPts val="1535"/>
              </a:spcBef>
              <a:tabLst>
                <a:tab pos="4958715" algn="l"/>
              </a:tabLst>
            </a:pP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We</a:t>
            </a:r>
            <a:r>
              <a:rPr sz="25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are</a:t>
            </a:r>
            <a:r>
              <a:rPr sz="25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i="1" dirty="0">
                <a:solidFill>
                  <a:srgbClr val="000000"/>
                </a:solidFill>
                <a:latin typeface="Calibri"/>
                <a:cs typeface="Calibri"/>
              </a:rPr>
              <a:t>Atlanta’s</a:t>
            </a:r>
            <a:r>
              <a:rPr sz="2500" i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Public</a:t>
            </a:r>
            <a:r>
              <a:rPr sz="25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000000"/>
                </a:solidFill>
                <a:latin typeface="Calibri"/>
                <a:cs typeface="Calibri"/>
              </a:rPr>
              <a:t>School</a:t>
            </a: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3750" baseline="17777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3750" spc="-82" baseline="1777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50" baseline="17777" dirty="0">
                <a:solidFill>
                  <a:srgbClr val="000000"/>
                </a:solidFill>
                <a:latin typeface="Calibri"/>
                <a:cs typeface="Calibri"/>
              </a:rPr>
              <a:t>educate</a:t>
            </a:r>
            <a:r>
              <a:rPr sz="3750" spc="-37" baseline="1777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50" baseline="17777" dirty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sz="3750" spc="-75" baseline="1777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750" spc="-15" baseline="17777" dirty="0">
                <a:solidFill>
                  <a:srgbClr val="000000"/>
                </a:solidFill>
                <a:latin typeface="Calibri"/>
                <a:cs typeface="Calibri"/>
              </a:rPr>
              <a:t>empower </a:t>
            </a:r>
            <a:r>
              <a:rPr sz="3750" spc="-15" baseline="-17777" dirty="0">
                <a:solidFill>
                  <a:srgbClr val="000000"/>
                </a:solidFill>
                <a:latin typeface="Calibri"/>
                <a:cs typeface="Calibri"/>
              </a:rPr>
              <a:t>System</a:t>
            </a:r>
            <a:r>
              <a:rPr sz="3750" baseline="-17777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Atlanta’s</a:t>
            </a:r>
            <a:r>
              <a:rPr sz="25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students</a:t>
            </a:r>
            <a:r>
              <a:rPr sz="25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25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000000"/>
                </a:solidFill>
                <a:latin typeface="Calibri"/>
                <a:cs typeface="Calibri"/>
              </a:rPr>
              <a:t>shape</a:t>
            </a:r>
            <a:r>
              <a:rPr sz="25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endParaRPr sz="25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741170" algn="ctr">
              <a:lnSpc>
                <a:spcPts val="2400"/>
              </a:lnSpc>
            </a:pPr>
            <a:r>
              <a:rPr sz="2500" spc="-10" dirty="0">
                <a:solidFill>
                  <a:srgbClr val="000000"/>
                </a:solidFill>
                <a:latin typeface="Calibri"/>
                <a:cs typeface="Calibri"/>
              </a:rPr>
              <a:t>future</a:t>
            </a:r>
            <a:endParaRPr sz="25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75"/>
              </a:spcBef>
            </a:pPr>
            <a:endParaRPr sz="25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90805" marR="233045">
              <a:lnSpc>
                <a:spcPct val="100000"/>
              </a:lnSpc>
            </a:pPr>
            <a:r>
              <a:rPr sz="2700" b="1" dirty="0">
                <a:solidFill>
                  <a:srgbClr val="000000"/>
                </a:solidFill>
                <a:latin typeface="Arial"/>
                <a:cs typeface="Arial"/>
              </a:rPr>
              <a:t>Guiding</a:t>
            </a:r>
            <a:r>
              <a:rPr sz="2700" b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000000"/>
                </a:solidFill>
                <a:latin typeface="Arial"/>
                <a:cs typeface="Arial"/>
              </a:rPr>
              <a:t>Question:</a:t>
            </a:r>
            <a:r>
              <a:rPr sz="2700" b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Does</a:t>
            </a:r>
            <a:r>
              <a:rPr sz="27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our</a:t>
            </a:r>
            <a:r>
              <a:rPr sz="27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r>
              <a:rPr sz="27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school</a:t>
            </a:r>
            <a:r>
              <a:rPr sz="270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mission</a:t>
            </a:r>
            <a:r>
              <a:rPr sz="27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vision</a:t>
            </a:r>
            <a:r>
              <a:rPr sz="27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align</a:t>
            </a:r>
            <a:r>
              <a:rPr sz="27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sz="27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these</a:t>
            </a:r>
            <a:r>
              <a:rPr sz="27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000000"/>
                </a:solidFill>
                <a:latin typeface="Arial"/>
                <a:cs typeface="Arial"/>
              </a:rPr>
              <a:t>statements?</a:t>
            </a:r>
            <a:endParaRPr sz="27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5046" y="306913"/>
            <a:ext cx="74136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>
                <a:solidFill>
                  <a:srgbClr val="000000"/>
                </a:solidFill>
                <a:latin typeface="Arial"/>
                <a:cs typeface="Arial"/>
              </a:rPr>
              <a:t>Mission</a:t>
            </a:r>
            <a:r>
              <a:rPr sz="4000" spc="-5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40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>
                <a:solidFill>
                  <a:srgbClr val="000000"/>
                </a:solidFill>
                <a:latin typeface="Arial"/>
                <a:cs typeface="Arial"/>
              </a:rPr>
              <a:t>Vision</a:t>
            </a:r>
            <a:r>
              <a:rPr sz="4000" spc="-7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000" spc="-10">
                <a:solidFill>
                  <a:srgbClr val="000000"/>
                </a:solidFill>
                <a:latin typeface="Arial"/>
                <a:cs typeface="Arial"/>
              </a:rPr>
              <a:t>Alignment:</a:t>
            </a:r>
            <a:endParaRPr sz="4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FD20C0-0F5F-11FB-3E7F-ABCF45C8BE5B}"/>
              </a:ext>
            </a:extLst>
          </p:cNvPr>
          <p:cNvSpPr txBox="1"/>
          <p:nvPr/>
        </p:nvSpPr>
        <p:spPr>
          <a:xfrm>
            <a:off x="228600" y="4419600"/>
            <a:ext cx="5574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badi" panose="020F0502020204030204" pitchFamily="34" charset="0"/>
              </a:rPr>
              <a:t>Vision</a:t>
            </a:r>
            <a:r>
              <a:rPr lang="en-US" sz="2400">
                <a:latin typeface="Abadi" panose="020F0502020204030204" pitchFamily="34" charset="0"/>
              </a:rPr>
              <a:t>: A school that builds future leaders who will one day have a lasting impact in their communities and ultimately change the world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DFFCE3-F69E-64BF-3DB0-24DCD38DDAD6}"/>
              </a:ext>
            </a:extLst>
          </p:cNvPr>
          <p:cNvSpPr txBox="1"/>
          <p:nvPr/>
        </p:nvSpPr>
        <p:spPr>
          <a:xfrm>
            <a:off x="5942533" y="4419600"/>
            <a:ext cx="5574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badi" panose="020F0502020204030204" pitchFamily="34" charset="0"/>
              </a:rPr>
              <a:t>Mission</a:t>
            </a:r>
            <a:r>
              <a:rPr lang="en-US" sz="2400">
                <a:latin typeface="Abadi" panose="020F0502020204030204" pitchFamily="34" charset="0"/>
              </a:rPr>
              <a:t>: Work daily to change the mindset of who we are and what we can be</a:t>
            </a: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484" y="338563"/>
            <a:ext cx="10691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>
                <a:solidFill>
                  <a:srgbClr val="000000"/>
                </a:solidFill>
                <a:latin typeface="Arial"/>
                <a:cs typeface="Arial"/>
              </a:rPr>
              <a:t>Proposed</a:t>
            </a:r>
            <a:r>
              <a:rPr sz="3600" spc="-7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>
                <a:solidFill>
                  <a:srgbClr val="000000"/>
                </a:solidFill>
                <a:latin typeface="Arial"/>
                <a:cs typeface="Arial"/>
              </a:rPr>
              <a:t>Updates</a:t>
            </a:r>
            <a:r>
              <a:rPr sz="3600" spc="-8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3600" spc="-7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>
                <a:solidFill>
                  <a:srgbClr val="000000"/>
                </a:solidFill>
                <a:latin typeface="Arial"/>
                <a:cs typeface="Arial"/>
              </a:rPr>
              <a:t>School</a:t>
            </a:r>
            <a:r>
              <a:rPr sz="3600" spc="-7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>
                <a:solidFill>
                  <a:srgbClr val="000000"/>
                </a:solidFill>
                <a:latin typeface="Arial"/>
                <a:cs typeface="Arial"/>
              </a:rPr>
              <a:t>Mission</a:t>
            </a:r>
            <a:r>
              <a:rPr sz="3600" spc="-7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3600" spc="-7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-10">
                <a:solidFill>
                  <a:srgbClr val="000000"/>
                </a:solidFill>
                <a:latin typeface="Arial"/>
                <a:cs typeface="Arial"/>
              </a:rPr>
              <a:t>Vision: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822" y="1328051"/>
            <a:ext cx="5539105" cy="453961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00"/>
              </a:spcBef>
            </a:pPr>
            <a:endParaRPr sz="2000">
              <a:latin typeface="Times New Roman"/>
              <a:cs typeface="Times New Roman"/>
            </a:endParaRPr>
          </a:p>
          <a:p>
            <a:pPr marL="271145" marR="265430" indent="1905" algn="ctr">
              <a:lnSpc>
                <a:spcPct val="100000"/>
              </a:lnSpc>
              <a:spcBef>
                <a:spcPts val="5"/>
              </a:spcBef>
            </a:pP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Enter</a:t>
            </a:r>
            <a:r>
              <a:rPr sz="2000" b="1" i="1" spc="-4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proposed</a:t>
            </a:r>
            <a:r>
              <a:rPr sz="2000" b="1" i="1" spc="-3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changes</a:t>
            </a:r>
            <a:r>
              <a:rPr sz="2000" b="1" i="1" spc="-3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to</a:t>
            </a:r>
            <a:r>
              <a:rPr sz="2000" b="1" i="1" spc="-4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the</a:t>
            </a:r>
            <a:r>
              <a:rPr sz="2000" b="1" i="1" spc="-3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 spc="-10">
                <a:solidFill>
                  <a:srgbClr val="D7031C"/>
                </a:solidFill>
                <a:latin typeface="Arial"/>
                <a:cs typeface="Arial"/>
              </a:rPr>
              <a:t>school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mission</a:t>
            </a:r>
            <a:r>
              <a:rPr sz="2000" b="1" i="1" spc="-4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and</a:t>
            </a:r>
            <a:r>
              <a:rPr sz="2000" b="1" i="1" spc="-2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vision</a:t>
            </a:r>
            <a:r>
              <a:rPr sz="2000" b="1" i="1" spc="-4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here</a:t>
            </a:r>
            <a:r>
              <a:rPr sz="2000" b="1" i="1" spc="-3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based</a:t>
            </a:r>
            <a:r>
              <a:rPr sz="2000" b="1" i="1" spc="-40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on</a:t>
            </a:r>
            <a:r>
              <a:rPr sz="2000" b="1" i="1" spc="-2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D7031C"/>
                </a:solidFill>
                <a:latin typeface="Arial"/>
                <a:cs typeface="Arial"/>
              </a:rPr>
              <a:t>the</a:t>
            </a:r>
            <a:r>
              <a:rPr sz="2000" b="1" i="1" spc="-3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 spc="-25">
                <a:solidFill>
                  <a:srgbClr val="D7031C"/>
                </a:solidFill>
                <a:latin typeface="Arial"/>
                <a:cs typeface="Arial"/>
              </a:rPr>
              <a:t>GO </a:t>
            </a:r>
            <a:r>
              <a:rPr sz="2000" b="1" i="1" spc="-10">
                <a:solidFill>
                  <a:srgbClr val="D7031C"/>
                </a:solidFill>
                <a:latin typeface="Arial"/>
                <a:cs typeface="Arial"/>
              </a:rPr>
              <a:t>Team’s</a:t>
            </a:r>
            <a:r>
              <a:rPr sz="2000" b="1" i="1" spc="-95">
                <a:solidFill>
                  <a:srgbClr val="D7031C"/>
                </a:solidFill>
                <a:latin typeface="Arial"/>
                <a:cs typeface="Arial"/>
              </a:rPr>
              <a:t> </a:t>
            </a:r>
            <a:r>
              <a:rPr sz="2000" b="1" i="1" spc="-10">
                <a:solidFill>
                  <a:srgbClr val="D7031C"/>
                </a:solidFill>
                <a:latin typeface="Arial"/>
                <a:cs typeface="Arial"/>
              </a:rPr>
              <a:t>discussion.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16659" y="1843853"/>
            <a:ext cx="4209415" cy="3364229"/>
            <a:chOff x="6916659" y="1843853"/>
            <a:chExt cx="4209415" cy="3364229"/>
          </a:xfrm>
        </p:grpSpPr>
        <p:sp>
          <p:nvSpPr>
            <p:cNvPr id="7" name="object 7"/>
            <p:cNvSpPr/>
            <p:nvPr/>
          </p:nvSpPr>
          <p:spPr>
            <a:xfrm>
              <a:off x="6939081" y="1866275"/>
              <a:ext cx="3582035" cy="2090420"/>
            </a:xfrm>
            <a:custGeom>
              <a:avLst/>
              <a:gdLst/>
              <a:ahLst/>
              <a:cxnLst/>
              <a:rect l="l" t="t" r="r" b="b"/>
              <a:pathLst>
                <a:path w="3582034" h="2090420">
                  <a:moveTo>
                    <a:pt x="860671" y="2090089"/>
                  </a:moveTo>
                  <a:lnTo>
                    <a:pt x="0" y="1228936"/>
                  </a:lnTo>
                  <a:lnTo>
                    <a:pt x="484127" y="1228936"/>
                  </a:lnTo>
                  <a:lnTo>
                    <a:pt x="497051" y="1182990"/>
                  </a:lnTo>
                  <a:lnTo>
                    <a:pt x="511250" y="1137598"/>
                  </a:lnTo>
                  <a:lnTo>
                    <a:pt x="526704" y="1092782"/>
                  </a:lnTo>
                  <a:lnTo>
                    <a:pt x="543393" y="1048560"/>
                  </a:lnTo>
                  <a:lnTo>
                    <a:pt x="561295" y="1004955"/>
                  </a:lnTo>
                  <a:lnTo>
                    <a:pt x="580390" y="961987"/>
                  </a:lnTo>
                  <a:lnTo>
                    <a:pt x="600657" y="919675"/>
                  </a:lnTo>
                  <a:lnTo>
                    <a:pt x="622076" y="878041"/>
                  </a:lnTo>
                  <a:lnTo>
                    <a:pt x="644625" y="837104"/>
                  </a:lnTo>
                  <a:lnTo>
                    <a:pt x="668284" y="796886"/>
                  </a:lnTo>
                  <a:lnTo>
                    <a:pt x="693033" y="757406"/>
                  </a:lnTo>
                  <a:lnTo>
                    <a:pt x="718850" y="718686"/>
                  </a:lnTo>
                  <a:lnTo>
                    <a:pt x="745715" y="680745"/>
                  </a:lnTo>
                  <a:lnTo>
                    <a:pt x="773607" y="643605"/>
                  </a:lnTo>
                  <a:lnTo>
                    <a:pt x="802505" y="607285"/>
                  </a:lnTo>
                  <a:lnTo>
                    <a:pt x="832389" y="571806"/>
                  </a:lnTo>
                  <a:lnTo>
                    <a:pt x="863238" y="537189"/>
                  </a:lnTo>
                  <a:lnTo>
                    <a:pt x="895031" y="503453"/>
                  </a:lnTo>
                  <a:lnTo>
                    <a:pt x="927748" y="470620"/>
                  </a:lnTo>
                  <a:lnTo>
                    <a:pt x="961367" y="438710"/>
                  </a:lnTo>
                  <a:lnTo>
                    <a:pt x="995868" y="407743"/>
                  </a:lnTo>
                  <a:lnTo>
                    <a:pt x="1031231" y="377740"/>
                  </a:lnTo>
                  <a:lnTo>
                    <a:pt x="1067434" y="348721"/>
                  </a:lnTo>
                  <a:lnTo>
                    <a:pt x="1104457" y="320707"/>
                  </a:lnTo>
                  <a:lnTo>
                    <a:pt x="1142279" y="293718"/>
                  </a:lnTo>
                  <a:lnTo>
                    <a:pt x="1180880" y="267775"/>
                  </a:lnTo>
                  <a:lnTo>
                    <a:pt x="1220238" y="242898"/>
                  </a:lnTo>
                  <a:lnTo>
                    <a:pt x="1260333" y="219107"/>
                  </a:lnTo>
                  <a:lnTo>
                    <a:pt x="1301145" y="196424"/>
                  </a:lnTo>
                  <a:lnTo>
                    <a:pt x="1342652" y="174868"/>
                  </a:lnTo>
                  <a:lnTo>
                    <a:pt x="1384833" y="154459"/>
                  </a:lnTo>
                  <a:lnTo>
                    <a:pt x="1427669" y="135220"/>
                  </a:lnTo>
                  <a:lnTo>
                    <a:pt x="1471138" y="117169"/>
                  </a:lnTo>
                  <a:lnTo>
                    <a:pt x="1515220" y="100327"/>
                  </a:lnTo>
                  <a:lnTo>
                    <a:pt x="1559893" y="84715"/>
                  </a:lnTo>
                  <a:lnTo>
                    <a:pt x="1605138" y="70353"/>
                  </a:lnTo>
                  <a:lnTo>
                    <a:pt x="1650933" y="57262"/>
                  </a:lnTo>
                  <a:lnTo>
                    <a:pt x="1697258" y="45462"/>
                  </a:lnTo>
                  <a:lnTo>
                    <a:pt x="1744092" y="34974"/>
                  </a:lnTo>
                  <a:lnTo>
                    <a:pt x="1791414" y="25818"/>
                  </a:lnTo>
                  <a:lnTo>
                    <a:pt x="1839203" y="18014"/>
                  </a:lnTo>
                  <a:lnTo>
                    <a:pt x="1887440" y="11583"/>
                  </a:lnTo>
                  <a:lnTo>
                    <a:pt x="1936102" y="6546"/>
                  </a:lnTo>
                  <a:lnTo>
                    <a:pt x="1985170" y="2923"/>
                  </a:lnTo>
                  <a:lnTo>
                    <a:pt x="2034623" y="734"/>
                  </a:lnTo>
                  <a:lnTo>
                    <a:pt x="2084439" y="0"/>
                  </a:lnTo>
                  <a:lnTo>
                    <a:pt x="2134956" y="757"/>
                  </a:lnTo>
                  <a:lnTo>
                    <a:pt x="2185114" y="3015"/>
                  </a:lnTo>
                  <a:lnTo>
                    <a:pt x="2234891" y="6753"/>
                  </a:lnTo>
                  <a:lnTo>
                    <a:pt x="2284264" y="11950"/>
                  </a:lnTo>
                  <a:lnTo>
                    <a:pt x="2333210" y="18585"/>
                  </a:lnTo>
                  <a:lnTo>
                    <a:pt x="2381707" y="26637"/>
                  </a:lnTo>
                  <a:lnTo>
                    <a:pt x="2429732" y="36086"/>
                  </a:lnTo>
                  <a:lnTo>
                    <a:pt x="2477262" y="46910"/>
                  </a:lnTo>
                  <a:lnTo>
                    <a:pt x="2524275" y="59089"/>
                  </a:lnTo>
                  <a:lnTo>
                    <a:pt x="2570748" y="72601"/>
                  </a:lnTo>
                  <a:lnTo>
                    <a:pt x="2616658" y="87427"/>
                  </a:lnTo>
                  <a:lnTo>
                    <a:pt x="2661983" y="103544"/>
                  </a:lnTo>
                  <a:lnTo>
                    <a:pt x="2706699" y="120933"/>
                  </a:lnTo>
                  <a:lnTo>
                    <a:pt x="2750786" y="139572"/>
                  </a:lnTo>
                  <a:lnTo>
                    <a:pt x="2794218" y="159440"/>
                  </a:lnTo>
                  <a:lnTo>
                    <a:pt x="2836975" y="180517"/>
                  </a:lnTo>
                  <a:lnTo>
                    <a:pt x="2879033" y="202782"/>
                  </a:lnTo>
                  <a:lnTo>
                    <a:pt x="2920370" y="226214"/>
                  </a:lnTo>
                  <a:lnTo>
                    <a:pt x="2960962" y="250791"/>
                  </a:lnTo>
                  <a:lnTo>
                    <a:pt x="3000788" y="276494"/>
                  </a:lnTo>
                  <a:lnTo>
                    <a:pt x="3039824" y="303301"/>
                  </a:lnTo>
                  <a:lnTo>
                    <a:pt x="3078049" y="331191"/>
                  </a:lnTo>
                  <a:lnTo>
                    <a:pt x="3115438" y="360144"/>
                  </a:lnTo>
                  <a:lnTo>
                    <a:pt x="3151971" y="390138"/>
                  </a:lnTo>
                  <a:lnTo>
                    <a:pt x="3187623" y="421153"/>
                  </a:lnTo>
                  <a:lnTo>
                    <a:pt x="3222372" y="453168"/>
                  </a:lnTo>
                  <a:lnTo>
                    <a:pt x="3256196" y="486162"/>
                  </a:lnTo>
                  <a:lnTo>
                    <a:pt x="3289072" y="520114"/>
                  </a:lnTo>
                  <a:lnTo>
                    <a:pt x="3320977" y="555003"/>
                  </a:lnTo>
                  <a:lnTo>
                    <a:pt x="3351889" y="590809"/>
                  </a:lnTo>
                  <a:lnTo>
                    <a:pt x="3381784" y="627510"/>
                  </a:lnTo>
                  <a:lnTo>
                    <a:pt x="3410641" y="665086"/>
                  </a:lnTo>
                  <a:lnTo>
                    <a:pt x="3438437" y="703516"/>
                  </a:lnTo>
                  <a:lnTo>
                    <a:pt x="3465148" y="742779"/>
                  </a:lnTo>
                  <a:lnTo>
                    <a:pt x="3490753" y="782853"/>
                  </a:lnTo>
                  <a:lnTo>
                    <a:pt x="3515228" y="823719"/>
                  </a:lnTo>
                  <a:lnTo>
                    <a:pt x="3538551" y="865355"/>
                  </a:lnTo>
                  <a:lnTo>
                    <a:pt x="3560699" y="907741"/>
                  </a:lnTo>
                  <a:lnTo>
                    <a:pt x="3581649" y="950856"/>
                  </a:lnTo>
                  <a:lnTo>
                    <a:pt x="2707530" y="950856"/>
                  </a:lnTo>
                  <a:lnTo>
                    <a:pt x="2671178" y="920043"/>
                  </a:lnTo>
                  <a:lnTo>
                    <a:pt x="2633259" y="891084"/>
                  </a:lnTo>
                  <a:lnTo>
                    <a:pt x="2593849" y="864047"/>
                  </a:lnTo>
                  <a:lnTo>
                    <a:pt x="2553028" y="839001"/>
                  </a:lnTo>
                  <a:lnTo>
                    <a:pt x="2510874" y="816014"/>
                  </a:lnTo>
                  <a:lnTo>
                    <a:pt x="2467465" y="795156"/>
                  </a:lnTo>
                  <a:lnTo>
                    <a:pt x="2422880" y="776495"/>
                  </a:lnTo>
                  <a:lnTo>
                    <a:pt x="2377198" y="760098"/>
                  </a:lnTo>
                  <a:lnTo>
                    <a:pt x="2330496" y="746037"/>
                  </a:lnTo>
                  <a:lnTo>
                    <a:pt x="2282853" y="734377"/>
                  </a:lnTo>
                  <a:lnTo>
                    <a:pt x="2234347" y="725190"/>
                  </a:lnTo>
                  <a:lnTo>
                    <a:pt x="2185057" y="718542"/>
                  </a:lnTo>
                  <a:lnTo>
                    <a:pt x="2135062" y="714503"/>
                  </a:lnTo>
                  <a:lnTo>
                    <a:pt x="2084439" y="713142"/>
                  </a:lnTo>
                  <a:lnTo>
                    <a:pt x="2034631" y="714437"/>
                  </a:lnTo>
                  <a:lnTo>
                    <a:pt x="1985497" y="718280"/>
                  </a:lnTo>
                  <a:lnTo>
                    <a:pt x="1937101" y="724605"/>
                  </a:lnTo>
                  <a:lnTo>
                    <a:pt x="1889505" y="733347"/>
                  </a:lnTo>
                  <a:lnTo>
                    <a:pt x="1842774" y="744438"/>
                  </a:lnTo>
                  <a:lnTo>
                    <a:pt x="1796969" y="757815"/>
                  </a:lnTo>
                  <a:lnTo>
                    <a:pt x="1752155" y="773410"/>
                  </a:lnTo>
                  <a:lnTo>
                    <a:pt x="1708394" y="791159"/>
                  </a:lnTo>
                  <a:lnTo>
                    <a:pt x="1665749" y="810995"/>
                  </a:lnTo>
                  <a:lnTo>
                    <a:pt x="1624284" y="832853"/>
                  </a:lnTo>
                  <a:lnTo>
                    <a:pt x="1584062" y="856667"/>
                  </a:lnTo>
                  <a:lnTo>
                    <a:pt x="1545145" y="882372"/>
                  </a:lnTo>
                  <a:lnTo>
                    <a:pt x="1507598" y="909901"/>
                  </a:lnTo>
                  <a:lnTo>
                    <a:pt x="1471483" y="939189"/>
                  </a:lnTo>
                  <a:lnTo>
                    <a:pt x="1436863" y="970171"/>
                  </a:lnTo>
                  <a:lnTo>
                    <a:pt x="1403801" y="1002780"/>
                  </a:lnTo>
                  <a:lnTo>
                    <a:pt x="1372362" y="1036952"/>
                  </a:lnTo>
                  <a:lnTo>
                    <a:pt x="1342607" y="1072619"/>
                  </a:lnTo>
                  <a:lnTo>
                    <a:pt x="1314600" y="1109717"/>
                  </a:lnTo>
                  <a:lnTo>
                    <a:pt x="1288404" y="1148179"/>
                  </a:lnTo>
                  <a:lnTo>
                    <a:pt x="1264082" y="1187941"/>
                  </a:lnTo>
                  <a:lnTo>
                    <a:pt x="1241698" y="1228936"/>
                  </a:lnTo>
                  <a:lnTo>
                    <a:pt x="1721343" y="1228936"/>
                  </a:lnTo>
                  <a:lnTo>
                    <a:pt x="860671" y="2090089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39082" y="1866275"/>
              <a:ext cx="3582035" cy="2090420"/>
            </a:xfrm>
            <a:custGeom>
              <a:avLst/>
              <a:gdLst/>
              <a:ahLst/>
              <a:cxnLst/>
              <a:rect l="l" t="t" r="r" b="b"/>
              <a:pathLst>
                <a:path w="3582034" h="2090420">
                  <a:moveTo>
                    <a:pt x="860671" y="2090089"/>
                  </a:moveTo>
                  <a:lnTo>
                    <a:pt x="1721343" y="1228936"/>
                  </a:lnTo>
                  <a:lnTo>
                    <a:pt x="1241698" y="1228936"/>
                  </a:lnTo>
                  <a:lnTo>
                    <a:pt x="1264082" y="1187941"/>
                  </a:lnTo>
                  <a:lnTo>
                    <a:pt x="1288404" y="1148179"/>
                  </a:lnTo>
                  <a:lnTo>
                    <a:pt x="1314600" y="1109717"/>
                  </a:lnTo>
                  <a:lnTo>
                    <a:pt x="1342607" y="1072619"/>
                  </a:lnTo>
                  <a:lnTo>
                    <a:pt x="1372362" y="1036952"/>
                  </a:lnTo>
                  <a:lnTo>
                    <a:pt x="1403801" y="1002780"/>
                  </a:lnTo>
                  <a:lnTo>
                    <a:pt x="1436863" y="970171"/>
                  </a:lnTo>
                  <a:lnTo>
                    <a:pt x="1471483" y="939189"/>
                  </a:lnTo>
                  <a:lnTo>
                    <a:pt x="1507598" y="909901"/>
                  </a:lnTo>
                  <a:lnTo>
                    <a:pt x="1545145" y="882372"/>
                  </a:lnTo>
                  <a:lnTo>
                    <a:pt x="1584062" y="856667"/>
                  </a:lnTo>
                  <a:lnTo>
                    <a:pt x="1624284" y="832853"/>
                  </a:lnTo>
                  <a:lnTo>
                    <a:pt x="1665749" y="810995"/>
                  </a:lnTo>
                  <a:lnTo>
                    <a:pt x="1708394" y="791159"/>
                  </a:lnTo>
                  <a:lnTo>
                    <a:pt x="1752155" y="773410"/>
                  </a:lnTo>
                  <a:lnTo>
                    <a:pt x="1796969" y="757815"/>
                  </a:lnTo>
                  <a:lnTo>
                    <a:pt x="1842774" y="744438"/>
                  </a:lnTo>
                  <a:lnTo>
                    <a:pt x="1889505" y="733347"/>
                  </a:lnTo>
                  <a:lnTo>
                    <a:pt x="1937101" y="724605"/>
                  </a:lnTo>
                  <a:lnTo>
                    <a:pt x="1985497" y="718280"/>
                  </a:lnTo>
                  <a:lnTo>
                    <a:pt x="2034631" y="714437"/>
                  </a:lnTo>
                  <a:lnTo>
                    <a:pt x="2084439" y="713142"/>
                  </a:lnTo>
                  <a:lnTo>
                    <a:pt x="2135062" y="714503"/>
                  </a:lnTo>
                  <a:lnTo>
                    <a:pt x="2185057" y="718542"/>
                  </a:lnTo>
                  <a:lnTo>
                    <a:pt x="2234347" y="725190"/>
                  </a:lnTo>
                  <a:lnTo>
                    <a:pt x="2282853" y="734377"/>
                  </a:lnTo>
                  <a:lnTo>
                    <a:pt x="2330496" y="746037"/>
                  </a:lnTo>
                  <a:lnTo>
                    <a:pt x="2377198" y="760098"/>
                  </a:lnTo>
                  <a:lnTo>
                    <a:pt x="2422880" y="776495"/>
                  </a:lnTo>
                  <a:lnTo>
                    <a:pt x="2467465" y="795156"/>
                  </a:lnTo>
                  <a:lnTo>
                    <a:pt x="2510874" y="816014"/>
                  </a:lnTo>
                  <a:lnTo>
                    <a:pt x="2553028" y="839001"/>
                  </a:lnTo>
                  <a:lnTo>
                    <a:pt x="2593849" y="864047"/>
                  </a:lnTo>
                  <a:lnTo>
                    <a:pt x="2633259" y="891084"/>
                  </a:lnTo>
                  <a:lnTo>
                    <a:pt x="2671178" y="920043"/>
                  </a:lnTo>
                  <a:lnTo>
                    <a:pt x="2707530" y="950856"/>
                  </a:lnTo>
                  <a:lnTo>
                    <a:pt x="3581649" y="950856"/>
                  </a:lnTo>
                  <a:lnTo>
                    <a:pt x="3560699" y="907741"/>
                  </a:lnTo>
                  <a:lnTo>
                    <a:pt x="3538551" y="865355"/>
                  </a:lnTo>
                  <a:lnTo>
                    <a:pt x="3515228" y="823719"/>
                  </a:lnTo>
                  <a:lnTo>
                    <a:pt x="3490753" y="782853"/>
                  </a:lnTo>
                  <a:lnTo>
                    <a:pt x="3465148" y="742779"/>
                  </a:lnTo>
                  <a:lnTo>
                    <a:pt x="3438437" y="703516"/>
                  </a:lnTo>
                  <a:lnTo>
                    <a:pt x="3410641" y="665086"/>
                  </a:lnTo>
                  <a:lnTo>
                    <a:pt x="3381784" y="627510"/>
                  </a:lnTo>
                  <a:lnTo>
                    <a:pt x="3351889" y="590809"/>
                  </a:lnTo>
                  <a:lnTo>
                    <a:pt x="3320977" y="555003"/>
                  </a:lnTo>
                  <a:lnTo>
                    <a:pt x="3289072" y="520114"/>
                  </a:lnTo>
                  <a:lnTo>
                    <a:pt x="3256196" y="486162"/>
                  </a:lnTo>
                  <a:lnTo>
                    <a:pt x="3222372" y="453168"/>
                  </a:lnTo>
                  <a:lnTo>
                    <a:pt x="3187623" y="421153"/>
                  </a:lnTo>
                  <a:lnTo>
                    <a:pt x="3151971" y="390138"/>
                  </a:lnTo>
                  <a:lnTo>
                    <a:pt x="3115438" y="360144"/>
                  </a:lnTo>
                  <a:lnTo>
                    <a:pt x="3078049" y="331191"/>
                  </a:lnTo>
                  <a:lnTo>
                    <a:pt x="3039824" y="303301"/>
                  </a:lnTo>
                  <a:lnTo>
                    <a:pt x="3000788" y="276494"/>
                  </a:lnTo>
                  <a:lnTo>
                    <a:pt x="2960962" y="250791"/>
                  </a:lnTo>
                  <a:lnTo>
                    <a:pt x="2920370" y="226214"/>
                  </a:lnTo>
                  <a:lnTo>
                    <a:pt x="2879033" y="202782"/>
                  </a:lnTo>
                  <a:lnTo>
                    <a:pt x="2836975" y="180517"/>
                  </a:lnTo>
                  <a:lnTo>
                    <a:pt x="2794218" y="159440"/>
                  </a:lnTo>
                  <a:lnTo>
                    <a:pt x="2750786" y="139572"/>
                  </a:lnTo>
                  <a:lnTo>
                    <a:pt x="2706699" y="120933"/>
                  </a:lnTo>
                  <a:lnTo>
                    <a:pt x="2661983" y="103544"/>
                  </a:lnTo>
                  <a:lnTo>
                    <a:pt x="2616658" y="87427"/>
                  </a:lnTo>
                  <a:lnTo>
                    <a:pt x="2570748" y="72601"/>
                  </a:lnTo>
                  <a:lnTo>
                    <a:pt x="2524275" y="59089"/>
                  </a:lnTo>
                  <a:lnTo>
                    <a:pt x="2477262" y="46910"/>
                  </a:lnTo>
                  <a:lnTo>
                    <a:pt x="2429732" y="36086"/>
                  </a:lnTo>
                  <a:lnTo>
                    <a:pt x="2381707" y="26637"/>
                  </a:lnTo>
                  <a:lnTo>
                    <a:pt x="2333210" y="18585"/>
                  </a:lnTo>
                  <a:lnTo>
                    <a:pt x="2284264" y="11950"/>
                  </a:lnTo>
                  <a:lnTo>
                    <a:pt x="2234891" y="6753"/>
                  </a:lnTo>
                  <a:lnTo>
                    <a:pt x="2185114" y="3015"/>
                  </a:lnTo>
                  <a:lnTo>
                    <a:pt x="2134956" y="757"/>
                  </a:lnTo>
                  <a:lnTo>
                    <a:pt x="2084439" y="0"/>
                  </a:lnTo>
                  <a:lnTo>
                    <a:pt x="2034623" y="734"/>
                  </a:lnTo>
                  <a:lnTo>
                    <a:pt x="1985170" y="2923"/>
                  </a:lnTo>
                  <a:lnTo>
                    <a:pt x="1936102" y="6546"/>
                  </a:lnTo>
                  <a:lnTo>
                    <a:pt x="1887440" y="11583"/>
                  </a:lnTo>
                  <a:lnTo>
                    <a:pt x="1839203" y="18014"/>
                  </a:lnTo>
                  <a:lnTo>
                    <a:pt x="1791414" y="25818"/>
                  </a:lnTo>
                  <a:lnTo>
                    <a:pt x="1744092" y="34974"/>
                  </a:lnTo>
                  <a:lnTo>
                    <a:pt x="1697258" y="45462"/>
                  </a:lnTo>
                  <a:lnTo>
                    <a:pt x="1650933" y="57262"/>
                  </a:lnTo>
                  <a:lnTo>
                    <a:pt x="1605138" y="70353"/>
                  </a:lnTo>
                  <a:lnTo>
                    <a:pt x="1559893" y="84715"/>
                  </a:lnTo>
                  <a:lnTo>
                    <a:pt x="1515220" y="100327"/>
                  </a:lnTo>
                  <a:lnTo>
                    <a:pt x="1471138" y="117169"/>
                  </a:lnTo>
                  <a:lnTo>
                    <a:pt x="1427669" y="135220"/>
                  </a:lnTo>
                  <a:lnTo>
                    <a:pt x="1384833" y="154459"/>
                  </a:lnTo>
                  <a:lnTo>
                    <a:pt x="1342652" y="174868"/>
                  </a:lnTo>
                  <a:lnTo>
                    <a:pt x="1301145" y="196424"/>
                  </a:lnTo>
                  <a:lnTo>
                    <a:pt x="1260333" y="219107"/>
                  </a:lnTo>
                  <a:lnTo>
                    <a:pt x="1220238" y="242898"/>
                  </a:lnTo>
                  <a:lnTo>
                    <a:pt x="1180880" y="267775"/>
                  </a:lnTo>
                  <a:lnTo>
                    <a:pt x="1142279" y="293718"/>
                  </a:lnTo>
                  <a:lnTo>
                    <a:pt x="1104457" y="320707"/>
                  </a:lnTo>
                  <a:lnTo>
                    <a:pt x="1067434" y="348721"/>
                  </a:lnTo>
                  <a:lnTo>
                    <a:pt x="1031231" y="377740"/>
                  </a:lnTo>
                  <a:lnTo>
                    <a:pt x="995868" y="407743"/>
                  </a:lnTo>
                  <a:lnTo>
                    <a:pt x="961367" y="438710"/>
                  </a:lnTo>
                  <a:lnTo>
                    <a:pt x="927748" y="470620"/>
                  </a:lnTo>
                  <a:lnTo>
                    <a:pt x="895031" y="503453"/>
                  </a:lnTo>
                  <a:lnTo>
                    <a:pt x="863238" y="537189"/>
                  </a:lnTo>
                  <a:lnTo>
                    <a:pt x="832389" y="571806"/>
                  </a:lnTo>
                  <a:lnTo>
                    <a:pt x="802505" y="607285"/>
                  </a:lnTo>
                  <a:lnTo>
                    <a:pt x="773607" y="643605"/>
                  </a:lnTo>
                  <a:lnTo>
                    <a:pt x="745715" y="680745"/>
                  </a:lnTo>
                  <a:lnTo>
                    <a:pt x="718850" y="718686"/>
                  </a:lnTo>
                  <a:lnTo>
                    <a:pt x="693033" y="757406"/>
                  </a:lnTo>
                  <a:lnTo>
                    <a:pt x="668284" y="796886"/>
                  </a:lnTo>
                  <a:lnTo>
                    <a:pt x="644625" y="837104"/>
                  </a:lnTo>
                  <a:lnTo>
                    <a:pt x="622076" y="878041"/>
                  </a:lnTo>
                  <a:lnTo>
                    <a:pt x="600657" y="919675"/>
                  </a:lnTo>
                  <a:lnTo>
                    <a:pt x="580390" y="961987"/>
                  </a:lnTo>
                  <a:lnTo>
                    <a:pt x="561295" y="1004955"/>
                  </a:lnTo>
                  <a:lnTo>
                    <a:pt x="543393" y="1048560"/>
                  </a:lnTo>
                  <a:lnTo>
                    <a:pt x="526704" y="1092782"/>
                  </a:lnTo>
                  <a:lnTo>
                    <a:pt x="511250" y="1137598"/>
                  </a:lnTo>
                  <a:lnTo>
                    <a:pt x="497051" y="1182990"/>
                  </a:lnTo>
                  <a:lnTo>
                    <a:pt x="484127" y="1228936"/>
                  </a:lnTo>
                  <a:lnTo>
                    <a:pt x="0" y="1228936"/>
                  </a:lnTo>
                  <a:lnTo>
                    <a:pt x="860671" y="2090089"/>
                  </a:lnTo>
                  <a:close/>
                </a:path>
              </a:pathLst>
            </a:custGeom>
            <a:ln w="4484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21830" y="3095212"/>
              <a:ext cx="3582035" cy="2090420"/>
            </a:xfrm>
            <a:custGeom>
              <a:avLst/>
              <a:gdLst/>
              <a:ahLst/>
              <a:cxnLst/>
              <a:rect l="l" t="t" r="r" b="b"/>
              <a:pathLst>
                <a:path w="3582034" h="2090420">
                  <a:moveTo>
                    <a:pt x="1501693" y="2090089"/>
                  </a:moveTo>
                  <a:lnTo>
                    <a:pt x="1450848" y="2089331"/>
                  </a:lnTo>
                  <a:lnTo>
                    <a:pt x="1400396" y="2087073"/>
                  </a:lnTo>
                  <a:lnTo>
                    <a:pt x="1350357" y="2083335"/>
                  </a:lnTo>
                  <a:lnTo>
                    <a:pt x="1300752" y="2078138"/>
                  </a:lnTo>
                  <a:lnTo>
                    <a:pt x="1251602" y="2071503"/>
                  </a:lnTo>
                  <a:lnTo>
                    <a:pt x="1202927" y="2063451"/>
                  </a:lnTo>
                  <a:lnTo>
                    <a:pt x="1154749" y="2054003"/>
                  </a:lnTo>
                  <a:lnTo>
                    <a:pt x="1107088" y="2043178"/>
                  </a:lnTo>
                  <a:lnTo>
                    <a:pt x="1059965" y="2031000"/>
                  </a:lnTo>
                  <a:lnTo>
                    <a:pt x="1013402" y="2017487"/>
                  </a:lnTo>
                  <a:lnTo>
                    <a:pt x="967418" y="2002661"/>
                  </a:lnTo>
                  <a:lnTo>
                    <a:pt x="922035" y="1986544"/>
                  </a:lnTo>
                  <a:lnTo>
                    <a:pt x="877274" y="1969155"/>
                  </a:lnTo>
                  <a:lnTo>
                    <a:pt x="833155" y="1950516"/>
                  </a:lnTo>
                  <a:lnTo>
                    <a:pt x="789700" y="1930648"/>
                  </a:lnTo>
                  <a:lnTo>
                    <a:pt x="746928" y="1909571"/>
                  </a:lnTo>
                  <a:lnTo>
                    <a:pt x="704862" y="1887306"/>
                  </a:lnTo>
                  <a:lnTo>
                    <a:pt x="663522" y="1863874"/>
                  </a:lnTo>
                  <a:lnTo>
                    <a:pt x="622928" y="1839297"/>
                  </a:lnTo>
                  <a:lnTo>
                    <a:pt x="583102" y="1813594"/>
                  </a:lnTo>
                  <a:lnTo>
                    <a:pt x="544065" y="1786787"/>
                  </a:lnTo>
                  <a:lnTo>
                    <a:pt x="505837" y="1758897"/>
                  </a:lnTo>
                  <a:lnTo>
                    <a:pt x="468439" y="1729945"/>
                  </a:lnTo>
                  <a:lnTo>
                    <a:pt x="431892" y="1699950"/>
                  </a:lnTo>
                  <a:lnTo>
                    <a:pt x="396217" y="1668935"/>
                  </a:lnTo>
                  <a:lnTo>
                    <a:pt x="361435" y="1636920"/>
                  </a:lnTo>
                  <a:lnTo>
                    <a:pt x="327567" y="1603926"/>
                  </a:lnTo>
                  <a:lnTo>
                    <a:pt x="294633" y="1569974"/>
                  </a:lnTo>
                  <a:lnTo>
                    <a:pt x="262654" y="1535085"/>
                  </a:lnTo>
                  <a:lnTo>
                    <a:pt x="231652" y="1499279"/>
                  </a:lnTo>
                  <a:lnTo>
                    <a:pt x="201646" y="1462578"/>
                  </a:lnTo>
                  <a:lnTo>
                    <a:pt x="172659" y="1425002"/>
                  </a:lnTo>
                  <a:lnTo>
                    <a:pt x="144710" y="1386572"/>
                  </a:lnTo>
                  <a:lnTo>
                    <a:pt x="117821" y="1347310"/>
                  </a:lnTo>
                  <a:lnTo>
                    <a:pt x="92012" y="1307235"/>
                  </a:lnTo>
                  <a:lnTo>
                    <a:pt x="67305" y="1266369"/>
                  </a:lnTo>
                  <a:lnTo>
                    <a:pt x="43720" y="1224733"/>
                  </a:lnTo>
                  <a:lnTo>
                    <a:pt x="21278" y="1182347"/>
                  </a:lnTo>
                  <a:lnTo>
                    <a:pt x="0" y="1139233"/>
                  </a:lnTo>
                  <a:lnTo>
                    <a:pt x="878602" y="1139233"/>
                  </a:lnTo>
                  <a:lnTo>
                    <a:pt x="914953" y="1170045"/>
                  </a:lnTo>
                  <a:lnTo>
                    <a:pt x="952873" y="1199004"/>
                  </a:lnTo>
                  <a:lnTo>
                    <a:pt x="992283" y="1226041"/>
                  </a:lnTo>
                  <a:lnTo>
                    <a:pt x="1033104" y="1251087"/>
                  </a:lnTo>
                  <a:lnTo>
                    <a:pt x="1075258" y="1274074"/>
                  </a:lnTo>
                  <a:lnTo>
                    <a:pt x="1118666" y="1294932"/>
                  </a:lnTo>
                  <a:lnTo>
                    <a:pt x="1163251" y="1313594"/>
                  </a:lnTo>
                  <a:lnTo>
                    <a:pt x="1208934" y="1329990"/>
                  </a:lnTo>
                  <a:lnTo>
                    <a:pt x="1255636" y="1344052"/>
                  </a:lnTo>
                  <a:lnTo>
                    <a:pt x="1303279" y="1355711"/>
                  </a:lnTo>
                  <a:lnTo>
                    <a:pt x="1351785" y="1364898"/>
                  </a:lnTo>
                  <a:lnTo>
                    <a:pt x="1401074" y="1371546"/>
                  </a:lnTo>
                  <a:lnTo>
                    <a:pt x="1451070" y="1375585"/>
                  </a:lnTo>
                  <a:lnTo>
                    <a:pt x="1501693" y="1376947"/>
                  </a:lnTo>
                  <a:lnTo>
                    <a:pt x="1551501" y="1375651"/>
                  </a:lnTo>
                  <a:lnTo>
                    <a:pt x="1600634" y="1371808"/>
                  </a:lnTo>
                  <a:lnTo>
                    <a:pt x="1649031" y="1365483"/>
                  </a:lnTo>
                  <a:lnTo>
                    <a:pt x="1696626" y="1356741"/>
                  </a:lnTo>
                  <a:lnTo>
                    <a:pt x="1743358" y="1345650"/>
                  </a:lnTo>
                  <a:lnTo>
                    <a:pt x="1789162" y="1332274"/>
                  </a:lnTo>
                  <a:lnTo>
                    <a:pt x="1833977" y="1316678"/>
                  </a:lnTo>
                  <a:lnTo>
                    <a:pt x="1877738" y="1298930"/>
                  </a:lnTo>
                  <a:lnTo>
                    <a:pt x="1920383" y="1279093"/>
                  </a:lnTo>
                  <a:lnTo>
                    <a:pt x="1961848" y="1257235"/>
                  </a:lnTo>
                  <a:lnTo>
                    <a:pt x="2002070" y="1233421"/>
                  </a:lnTo>
                  <a:lnTo>
                    <a:pt x="2040987" y="1207717"/>
                  </a:lnTo>
                  <a:lnTo>
                    <a:pt x="2078534" y="1180187"/>
                  </a:lnTo>
                  <a:lnTo>
                    <a:pt x="2114649" y="1150899"/>
                  </a:lnTo>
                  <a:lnTo>
                    <a:pt x="2149269" y="1119917"/>
                  </a:lnTo>
                  <a:lnTo>
                    <a:pt x="2182330" y="1087308"/>
                  </a:lnTo>
                  <a:lnTo>
                    <a:pt x="2213770" y="1053137"/>
                  </a:lnTo>
                  <a:lnTo>
                    <a:pt x="2243525" y="1017469"/>
                  </a:lnTo>
                  <a:lnTo>
                    <a:pt x="2271532" y="980371"/>
                  </a:lnTo>
                  <a:lnTo>
                    <a:pt x="2297728" y="941909"/>
                  </a:lnTo>
                  <a:lnTo>
                    <a:pt x="2322049" y="902147"/>
                  </a:lnTo>
                  <a:lnTo>
                    <a:pt x="2344434" y="861152"/>
                  </a:lnTo>
                  <a:lnTo>
                    <a:pt x="1860306" y="861152"/>
                  </a:lnTo>
                  <a:lnTo>
                    <a:pt x="2720978" y="0"/>
                  </a:lnTo>
                  <a:lnTo>
                    <a:pt x="3581649" y="861152"/>
                  </a:lnTo>
                  <a:lnTo>
                    <a:pt x="3102004" y="861152"/>
                  </a:lnTo>
                  <a:lnTo>
                    <a:pt x="3089081" y="907098"/>
                  </a:lnTo>
                  <a:lnTo>
                    <a:pt x="3074882" y="952490"/>
                  </a:lnTo>
                  <a:lnTo>
                    <a:pt x="3059427" y="997307"/>
                  </a:lnTo>
                  <a:lnTo>
                    <a:pt x="3042739" y="1041528"/>
                  </a:lnTo>
                  <a:lnTo>
                    <a:pt x="3024837" y="1085133"/>
                  </a:lnTo>
                  <a:lnTo>
                    <a:pt x="3005742" y="1128101"/>
                  </a:lnTo>
                  <a:lnTo>
                    <a:pt x="2985474" y="1170413"/>
                  </a:lnTo>
                  <a:lnTo>
                    <a:pt x="2964056" y="1212047"/>
                  </a:lnTo>
                  <a:lnTo>
                    <a:pt x="2941507" y="1252984"/>
                  </a:lnTo>
                  <a:lnTo>
                    <a:pt x="2917847" y="1293202"/>
                  </a:lnTo>
                  <a:lnTo>
                    <a:pt x="2893099" y="1332682"/>
                  </a:lnTo>
                  <a:lnTo>
                    <a:pt x="2867282" y="1371402"/>
                  </a:lnTo>
                  <a:lnTo>
                    <a:pt x="2840417" y="1409343"/>
                  </a:lnTo>
                  <a:lnTo>
                    <a:pt x="2812525" y="1446483"/>
                  </a:lnTo>
                  <a:lnTo>
                    <a:pt x="2783626" y="1482803"/>
                  </a:lnTo>
                  <a:lnTo>
                    <a:pt x="2753742" y="1518282"/>
                  </a:lnTo>
                  <a:lnTo>
                    <a:pt x="2722893" y="1552899"/>
                  </a:lnTo>
                  <a:lnTo>
                    <a:pt x="2691100" y="1586635"/>
                  </a:lnTo>
                  <a:lnTo>
                    <a:pt x="2658384" y="1619468"/>
                  </a:lnTo>
                  <a:lnTo>
                    <a:pt x="2624764" y="1651378"/>
                  </a:lnTo>
                  <a:lnTo>
                    <a:pt x="2590263" y="1682345"/>
                  </a:lnTo>
                  <a:lnTo>
                    <a:pt x="2554901" y="1712348"/>
                  </a:lnTo>
                  <a:lnTo>
                    <a:pt x="2518697" y="1741367"/>
                  </a:lnTo>
                  <a:lnTo>
                    <a:pt x="2481674" y="1769381"/>
                  </a:lnTo>
                  <a:lnTo>
                    <a:pt x="2443852" y="1796370"/>
                  </a:lnTo>
                  <a:lnTo>
                    <a:pt x="2405252" y="1822313"/>
                  </a:lnTo>
                  <a:lnTo>
                    <a:pt x="2365893" y="1847190"/>
                  </a:lnTo>
                  <a:lnTo>
                    <a:pt x="2325798" y="1870981"/>
                  </a:lnTo>
                  <a:lnTo>
                    <a:pt x="2284987" y="1893664"/>
                  </a:lnTo>
                  <a:lnTo>
                    <a:pt x="2243480" y="1915220"/>
                  </a:lnTo>
                  <a:lnTo>
                    <a:pt x="2201298" y="1935629"/>
                  </a:lnTo>
                  <a:lnTo>
                    <a:pt x="2158463" y="1954869"/>
                  </a:lnTo>
                  <a:lnTo>
                    <a:pt x="2114994" y="1972920"/>
                  </a:lnTo>
                  <a:lnTo>
                    <a:pt x="2070912" y="1989761"/>
                  </a:lnTo>
                  <a:lnTo>
                    <a:pt x="2026238" y="2005373"/>
                  </a:lnTo>
                  <a:lnTo>
                    <a:pt x="1980994" y="2019735"/>
                  </a:lnTo>
                  <a:lnTo>
                    <a:pt x="1935199" y="2032826"/>
                  </a:lnTo>
                  <a:lnTo>
                    <a:pt x="1888874" y="2044626"/>
                  </a:lnTo>
                  <a:lnTo>
                    <a:pt x="1842040" y="2055114"/>
                  </a:lnTo>
                  <a:lnTo>
                    <a:pt x="1794718" y="2064270"/>
                  </a:lnTo>
                  <a:lnTo>
                    <a:pt x="1746928" y="2072074"/>
                  </a:lnTo>
                  <a:lnTo>
                    <a:pt x="1698692" y="2078505"/>
                  </a:lnTo>
                  <a:lnTo>
                    <a:pt x="1650029" y="2083542"/>
                  </a:lnTo>
                  <a:lnTo>
                    <a:pt x="1600961" y="2087165"/>
                  </a:lnTo>
                  <a:lnTo>
                    <a:pt x="1551509" y="2089354"/>
                  </a:lnTo>
                  <a:lnTo>
                    <a:pt x="1501693" y="2090089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21830" y="3095212"/>
              <a:ext cx="3582035" cy="2090420"/>
            </a:xfrm>
            <a:custGeom>
              <a:avLst/>
              <a:gdLst/>
              <a:ahLst/>
              <a:cxnLst/>
              <a:rect l="l" t="t" r="r" b="b"/>
              <a:pathLst>
                <a:path w="3582034" h="2090420">
                  <a:moveTo>
                    <a:pt x="3581649" y="861152"/>
                  </a:moveTo>
                  <a:lnTo>
                    <a:pt x="2720978" y="0"/>
                  </a:lnTo>
                  <a:lnTo>
                    <a:pt x="1860306" y="861152"/>
                  </a:lnTo>
                  <a:lnTo>
                    <a:pt x="2344434" y="861152"/>
                  </a:lnTo>
                  <a:lnTo>
                    <a:pt x="2322049" y="902147"/>
                  </a:lnTo>
                  <a:lnTo>
                    <a:pt x="2297728" y="941909"/>
                  </a:lnTo>
                  <a:lnTo>
                    <a:pt x="2271532" y="980371"/>
                  </a:lnTo>
                  <a:lnTo>
                    <a:pt x="2243525" y="1017469"/>
                  </a:lnTo>
                  <a:lnTo>
                    <a:pt x="2213770" y="1053137"/>
                  </a:lnTo>
                  <a:lnTo>
                    <a:pt x="2182330" y="1087308"/>
                  </a:lnTo>
                  <a:lnTo>
                    <a:pt x="2149269" y="1119917"/>
                  </a:lnTo>
                  <a:lnTo>
                    <a:pt x="2114649" y="1150899"/>
                  </a:lnTo>
                  <a:lnTo>
                    <a:pt x="2078534" y="1180187"/>
                  </a:lnTo>
                  <a:lnTo>
                    <a:pt x="2040987" y="1207717"/>
                  </a:lnTo>
                  <a:lnTo>
                    <a:pt x="2002070" y="1233421"/>
                  </a:lnTo>
                  <a:lnTo>
                    <a:pt x="1961848" y="1257235"/>
                  </a:lnTo>
                  <a:lnTo>
                    <a:pt x="1920383" y="1279093"/>
                  </a:lnTo>
                  <a:lnTo>
                    <a:pt x="1877738" y="1298930"/>
                  </a:lnTo>
                  <a:lnTo>
                    <a:pt x="1833977" y="1316678"/>
                  </a:lnTo>
                  <a:lnTo>
                    <a:pt x="1789162" y="1332274"/>
                  </a:lnTo>
                  <a:lnTo>
                    <a:pt x="1743358" y="1345650"/>
                  </a:lnTo>
                  <a:lnTo>
                    <a:pt x="1696626" y="1356741"/>
                  </a:lnTo>
                  <a:lnTo>
                    <a:pt x="1649031" y="1365483"/>
                  </a:lnTo>
                  <a:lnTo>
                    <a:pt x="1600634" y="1371808"/>
                  </a:lnTo>
                  <a:lnTo>
                    <a:pt x="1551501" y="1375651"/>
                  </a:lnTo>
                  <a:lnTo>
                    <a:pt x="1501693" y="1376947"/>
                  </a:lnTo>
                  <a:lnTo>
                    <a:pt x="1451070" y="1375585"/>
                  </a:lnTo>
                  <a:lnTo>
                    <a:pt x="1401074" y="1371546"/>
                  </a:lnTo>
                  <a:lnTo>
                    <a:pt x="1351785" y="1364898"/>
                  </a:lnTo>
                  <a:lnTo>
                    <a:pt x="1303279" y="1355711"/>
                  </a:lnTo>
                  <a:lnTo>
                    <a:pt x="1255636" y="1344052"/>
                  </a:lnTo>
                  <a:lnTo>
                    <a:pt x="1208934" y="1329990"/>
                  </a:lnTo>
                  <a:lnTo>
                    <a:pt x="1163251" y="1313594"/>
                  </a:lnTo>
                  <a:lnTo>
                    <a:pt x="1118666" y="1294932"/>
                  </a:lnTo>
                  <a:lnTo>
                    <a:pt x="1075258" y="1274074"/>
                  </a:lnTo>
                  <a:lnTo>
                    <a:pt x="1033104" y="1251087"/>
                  </a:lnTo>
                  <a:lnTo>
                    <a:pt x="992283" y="1226041"/>
                  </a:lnTo>
                  <a:lnTo>
                    <a:pt x="952873" y="1199004"/>
                  </a:lnTo>
                  <a:lnTo>
                    <a:pt x="914953" y="1170045"/>
                  </a:lnTo>
                  <a:lnTo>
                    <a:pt x="878602" y="1139233"/>
                  </a:lnTo>
                  <a:lnTo>
                    <a:pt x="0" y="1139233"/>
                  </a:lnTo>
                  <a:lnTo>
                    <a:pt x="21278" y="1182347"/>
                  </a:lnTo>
                  <a:lnTo>
                    <a:pt x="43720" y="1224733"/>
                  </a:lnTo>
                  <a:lnTo>
                    <a:pt x="67305" y="1266369"/>
                  </a:lnTo>
                  <a:lnTo>
                    <a:pt x="92012" y="1307235"/>
                  </a:lnTo>
                  <a:lnTo>
                    <a:pt x="117821" y="1347310"/>
                  </a:lnTo>
                  <a:lnTo>
                    <a:pt x="144710" y="1386572"/>
                  </a:lnTo>
                  <a:lnTo>
                    <a:pt x="172659" y="1425002"/>
                  </a:lnTo>
                  <a:lnTo>
                    <a:pt x="201646" y="1462578"/>
                  </a:lnTo>
                  <a:lnTo>
                    <a:pt x="231652" y="1499279"/>
                  </a:lnTo>
                  <a:lnTo>
                    <a:pt x="262654" y="1535085"/>
                  </a:lnTo>
                  <a:lnTo>
                    <a:pt x="294633" y="1569974"/>
                  </a:lnTo>
                  <a:lnTo>
                    <a:pt x="327567" y="1603926"/>
                  </a:lnTo>
                  <a:lnTo>
                    <a:pt x="361435" y="1636920"/>
                  </a:lnTo>
                  <a:lnTo>
                    <a:pt x="396217" y="1668935"/>
                  </a:lnTo>
                  <a:lnTo>
                    <a:pt x="431892" y="1699950"/>
                  </a:lnTo>
                  <a:lnTo>
                    <a:pt x="468439" y="1729945"/>
                  </a:lnTo>
                  <a:lnTo>
                    <a:pt x="505837" y="1758897"/>
                  </a:lnTo>
                  <a:lnTo>
                    <a:pt x="544065" y="1786787"/>
                  </a:lnTo>
                  <a:lnTo>
                    <a:pt x="583102" y="1813594"/>
                  </a:lnTo>
                  <a:lnTo>
                    <a:pt x="622928" y="1839297"/>
                  </a:lnTo>
                  <a:lnTo>
                    <a:pt x="663522" y="1863874"/>
                  </a:lnTo>
                  <a:lnTo>
                    <a:pt x="704862" y="1887306"/>
                  </a:lnTo>
                  <a:lnTo>
                    <a:pt x="746928" y="1909571"/>
                  </a:lnTo>
                  <a:lnTo>
                    <a:pt x="789700" y="1930648"/>
                  </a:lnTo>
                  <a:lnTo>
                    <a:pt x="833155" y="1950516"/>
                  </a:lnTo>
                  <a:lnTo>
                    <a:pt x="877274" y="1969155"/>
                  </a:lnTo>
                  <a:lnTo>
                    <a:pt x="922035" y="1986544"/>
                  </a:lnTo>
                  <a:lnTo>
                    <a:pt x="967418" y="2002661"/>
                  </a:lnTo>
                  <a:lnTo>
                    <a:pt x="1013402" y="2017487"/>
                  </a:lnTo>
                  <a:lnTo>
                    <a:pt x="1059965" y="2031000"/>
                  </a:lnTo>
                  <a:lnTo>
                    <a:pt x="1107088" y="2043178"/>
                  </a:lnTo>
                  <a:lnTo>
                    <a:pt x="1154749" y="2054003"/>
                  </a:lnTo>
                  <a:lnTo>
                    <a:pt x="1202927" y="2063451"/>
                  </a:lnTo>
                  <a:lnTo>
                    <a:pt x="1251602" y="2071503"/>
                  </a:lnTo>
                  <a:lnTo>
                    <a:pt x="1300752" y="2078138"/>
                  </a:lnTo>
                  <a:lnTo>
                    <a:pt x="1350357" y="2083335"/>
                  </a:lnTo>
                  <a:lnTo>
                    <a:pt x="1400396" y="2087073"/>
                  </a:lnTo>
                  <a:lnTo>
                    <a:pt x="1450848" y="2089331"/>
                  </a:lnTo>
                  <a:lnTo>
                    <a:pt x="1501693" y="2090089"/>
                  </a:lnTo>
                  <a:lnTo>
                    <a:pt x="1551509" y="2089354"/>
                  </a:lnTo>
                  <a:lnTo>
                    <a:pt x="1600961" y="2087165"/>
                  </a:lnTo>
                  <a:lnTo>
                    <a:pt x="1650029" y="2083542"/>
                  </a:lnTo>
                  <a:lnTo>
                    <a:pt x="1698692" y="2078505"/>
                  </a:lnTo>
                  <a:lnTo>
                    <a:pt x="1746928" y="2072074"/>
                  </a:lnTo>
                  <a:lnTo>
                    <a:pt x="1794718" y="2064270"/>
                  </a:lnTo>
                  <a:lnTo>
                    <a:pt x="1842040" y="2055114"/>
                  </a:lnTo>
                  <a:lnTo>
                    <a:pt x="1888874" y="2044626"/>
                  </a:lnTo>
                  <a:lnTo>
                    <a:pt x="1935199" y="2032826"/>
                  </a:lnTo>
                  <a:lnTo>
                    <a:pt x="1980994" y="2019735"/>
                  </a:lnTo>
                  <a:lnTo>
                    <a:pt x="2026238" y="2005373"/>
                  </a:lnTo>
                  <a:lnTo>
                    <a:pt x="2070912" y="1989761"/>
                  </a:lnTo>
                  <a:lnTo>
                    <a:pt x="2114994" y="1972920"/>
                  </a:lnTo>
                  <a:lnTo>
                    <a:pt x="2158463" y="1954869"/>
                  </a:lnTo>
                  <a:lnTo>
                    <a:pt x="2201298" y="1935629"/>
                  </a:lnTo>
                  <a:lnTo>
                    <a:pt x="2243480" y="1915220"/>
                  </a:lnTo>
                  <a:lnTo>
                    <a:pt x="2284987" y="1893664"/>
                  </a:lnTo>
                  <a:lnTo>
                    <a:pt x="2325798" y="1870981"/>
                  </a:lnTo>
                  <a:lnTo>
                    <a:pt x="2365893" y="1847190"/>
                  </a:lnTo>
                  <a:lnTo>
                    <a:pt x="2405252" y="1822313"/>
                  </a:lnTo>
                  <a:lnTo>
                    <a:pt x="2443852" y="1796370"/>
                  </a:lnTo>
                  <a:lnTo>
                    <a:pt x="2481674" y="1769381"/>
                  </a:lnTo>
                  <a:lnTo>
                    <a:pt x="2518697" y="1741367"/>
                  </a:lnTo>
                  <a:lnTo>
                    <a:pt x="2554901" y="1712348"/>
                  </a:lnTo>
                  <a:lnTo>
                    <a:pt x="2590263" y="1682345"/>
                  </a:lnTo>
                  <a:lnTo>
                    <a:pt x="2624764" y="1651378"/>
                  </a:lnTo>
                  <a:lnTo>
                    <a:pt x="2658384" y="1619468"/>
                  </a:lnTo>
                  <a:lnTo>
                    <a:pt x="2691100" y="1586635"/>
                  </a:lnTo>
                  <a:lnTo>
                    <a:pt x="2722893" y="1552899"/>
                  </a:lnTo>
                  <a:lnTo>
                    <a:pt x="2753742" y="1518282"/>
                  </a:lnTo>
                  <a:lnTo>
                    <a:pt x="2783626" y="1482803"/>
                  </a:lnTo>
                  <a:lnTo>
                    <a:pt x="2812525" y="1446483"/>
                  </a:lnTo>
                  <a:lnTo>
                    <a:pt x="2840417" y="1409343"/>
                  </a:lnTo>
                  <a:lnTo>
                    <a:pt x="2867282" y="1371402"/>
                  </a:lnTo>
                  <a:lnTo>
                    <a:pt x="2893099" y="1332682"/>
                  </a:lnTo>
                  <a:lnTo>
                    <a:pt x="2917847" y="1293202"/>
                  </a:lnTo>
                  <a:lnTo>
                    <a:pt x="2941507" y="1252984"/>
                  </a:lnTo>
                  <a:lnTo>
                    <a:pt x="2964056" y="1212047"/>
                  </a:lnTo>
                  <a:lnTo>
                    <a:pt x="2985474" y="1170413"/>
                  </a:lnTo>
                  <a:lnTo>
                    <a:pt x="3005742" y="1128101"/>
                  </a:lnTo>
                  <a:lnTo>
                    <a:pt x="3024837" y="1085133"/>
                  </a:lnTo>
                  <a:lnTo>
                    <a:pt x="3042739" y="1041528"/>
                  </a:lnTo>
                  <a:lnTo>
                    <a:pt x="3059427" y="997307"/>
                  </a:lnTo>
                  <a:lnTo>
                    <a:pt x="3074882" y="952490"/>
                  </a:lnTo>
                  <a:lnTo>
                    <a:pt x="3089081" y="907098"/>
                  </a:lnTo>
                  <a:lnTo>
                    <a:pt x="3102004" y="861152"/>
                  </a:lnTo>
                  <a:lnTo>
                    <a:pt x="3581649" y="861152"/>
                  </a:lnTo>
                  <a:close/>
                </a:path>
              </a:pathLst>
            </a:custGeom>
            <a:ln w="44845">
              <a:solidFill>
                <a:srgbClr val="8081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14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803"/>
                  </a:lnTo>
                  <a:lnTo>
                    <a:pt x="11316144" y="586803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7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4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49" y="6858000"/>
                </a:lnTo>
                <a:lnTo>
                  <a:pt x="12191949" y="0"/>
                </a:lnTo>
                <a:close/>
              </a:path>
            </a:pathLst>
          </a:custGeom>
          <a:solidFill>
            <a:srgbClr val="000000">
              <a:alpha val="7764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1936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19050">
            <a:solidFill>
              <a:srgbClr val="5D5D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1889" y="1987740"/>
            <a:ext cx="11410315" cy="7080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548005">
              <a:lnSpc>
                <a:spcPct val="100000"/>
              </a:lnSpc>
              <a:spcBef>
                <a:spcPts val="235"/>
              </a:spcBef>
            </a:pP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3.</a:t>
            </a:r>
            <a:r>
              <a:rPr sz="4000" b="0" spc="-8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Confirm</a:t>
            </a:r>
            <a:r>
              <a:rPr sz="4000" b="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2030</a:t>
            </a:r>
            <a:r>
              <a:rPr sz="4000" b="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spc="-10">
                <a:solidFill>
                  <a:srgbClr val="FFFFFF"/>
                </a:solidFill>
                <a:latin typeface="Georgia"/>
                <a:cs typeface="Georgia"/>
              </a:rPr>
              <a:t>Goals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17" y="6341701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4799" y="6208612"/>
            <a:ext cx="1400276" cy="5510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18828" y="2804896"/>
            <a:ext cx="9095105" cy="18548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99415" indent="-386715">
              <a:lnSpc>
                <a:spcPct val="100000"/>
              </a:lnSpc>
              <a:spcBef>
                <a:spcPts val="1300"/>
              </a:spcBef>
              <a:buChar char="●"/>
              <a:tabLst>
                <a:tab pos="399415" algn="l"/>
              </a:tabLst>
            </a:pP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Extend</a:t>
            </a:r>
            <a:r>
              <a:rPr sz="250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your</a:t>
            </a:r>
            <a:r>
              <a:rPr sz="2500" spc="-7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Continuous</a:t>
            </a:r>
            <a:r>
              <a:rPr sz="250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Improvement</a:t>
            </a:r>
            <a:r>
              <a:rPr sz="250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r>
              <a:rPr sz="250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Goals</a:t>
            </a:r>
            <a:r>
              <a:rPr sz="2500" spc="-7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500" spc="-8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-20">
                <a:solidFill>
                  <a:srgbClr val="FFFFFF"/>
                </a:solidFill>
                <a:latin typeface="Georgia"/>
                <a:cs typeface="Georgia"/>
              </a:rPr>
              <a:t>2030</a:t>
            </a:r>
            <a:endParaRPr sz="2500">
              <a:latin typeface="Georgia"/>
              <a:cs typeface="Georgia"/>
            </a:endParaRPr>
          </a:p>
          <a:p>
            <a:pPr marL="399415" marR="5080" indent="-387350">
              <a:lnSpc>
                <a:spcPct val="100000"/>
              </a:lnSpc>
              <a:spcBef>
                <a:spcPts val="1200"/>
              </a:spcBef>
              <a:buChar char="●"/>
              <a:tabLst>
                <a:tab pos="399415" algn="l"/>
              </a:tabLst>
            </a:pP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Identify</a:t>
            </a:r>
            <a:r>
              <a:rPr sz="2500" spc="-5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if</a:t>
            </a:r>
            <a:r>
              <a:rPr sz="2500" spc="-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there</a:t>
            </a:r>
            <a:r>
              <a:rPr sz="2500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are</a:t>
            </a:r>
            <a:r>
              <a:rPr sz="2500" spc="-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any</a:t>
            </a:r>
            <a:r>
              <a:rPr sz="250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additional</a:t>
            </a:r>
            <a:r>
              <a:rPr sz="2500" spc="-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goals</a:t>
            </a:r>
            <a:r>
              <a:rPr sz="2500" spc="-5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2500" spc="-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50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strategic</a:t>
            </a:r>
            <a:r>
              <a:rPr sz="2500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-20">
                <a:solidFill>
                  <a:srgbClr val="FFFFFF"/>
                </a:solidFill>
                <a:latin typeface="Georgia"/>
                <a:cs typeface="Georgia"/>
              </a:rPr>
              <a:t>plan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beyond</a:t>
            </a:r>
            <a:r>
              <a:rPr sz="2500" spc="-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those</a:t>
            </a:r>
            <a:r>
              <a:rPr sz="2500" spc="-5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identified.</a:t>
            </a:r>
            <a:r>
              <a:rPr sz="2500" spc="-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If</a:t>
            </a:r>
            <a:r>
              <a:rPr sz="2500" spc="-5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so,</a:t>
            </a:r>
            <a:r>
              <a:rPr sz="250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capture</a:t>
            </a:r>
            <a:r>
              <a:rPr sz="2500" spc="-4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them</a:t>
            </a:r>
            <a:r>
              <a:rPr sz="250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(no</a:t>
            </a:r>
            <a:r>
              <a:rPr sz="250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more</a:t>
            </a:r>
            <a:r>
              <a:rPr sz="2500" spc="-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than</a:t>
            </a:r>
            <a:r>
              <a:rPr sz="250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-20">
                <a:solidFill>
                  <a:srgbClr val="FFFFFF"/>
                </a:solidFill>
                <a:latin typeface="Georgia"/>
                <a:cs typeface="Georgia"/>
              </a:rPr>
              <a:t>1-</a:t>
            </a:r>
            <a:r>
              <a:rPr sz="2500" spc="-50">
                <a:solidFill>
                  <a:srgbClr val="FFFFFF"/>
                </a:solidFill>
                <a:latin typeface="Georgia"/>
                <a:cs typeface="Georgia"/>
              </a:rPr>
              <a:t>2 </a:t>
            </a:r>
            <a:r>
              <a:rPr sz="2500">
                <a:solidFill>
                  <a:srgbClr val="FFFFFF"/>
                </a:solidFill>
                <a:latin typeface="Georgia"/>
                <a:cs typeface="Georgia"/>
              </a:rPr>
              <a:t>additional</a:t>
            </a:r>
            <a:r>
              <a:rPr sz="2500" spc="-10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500" spc="-10">
                <a:solidFill>
                  <a:srgbClr val="FFFFFF"/>
                </a:solidFill>
                <a:latin typeface="Georgia"/>
                <a:cs typeface="Georgia"/>
              </a:rPr>
              <a:t>goals)</a:t>
            </a:r>
            <a:endParaRPr sz="2500">
              <a:latin typeface="Georgia"/>
              <a:cs typeface="Georgia"/>
            </a:endParaRPr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3927521" y="51611"/>
            <a:ext cx="4133215" cy="258404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600" b="1">
                <a:latin typeface="Arial"/>
                <a:cs typeface="Arial"/>
              </a:rPr>
              <a:t>2030 Strategic Plan </a:t>
            </a:r>
            <a:r>
              <a:rPr sz="1600" b="1" spc="-45">
                <a:latin typeface="Arial"/>
                <a:cs typeface="Arial"/>
              </a:rPr>
              <a:t> </a:t>
            </a:r>
            <a:r>
              <a:rPr sz="1600" b="1">
                <a:latin typeface="Arial"/>
                <a:cs typeface="Arial"/>
              </a:rPr>
              <a:t>Goals</a:t>
            </a:r>
            <a:r>
              <a:rPr sz="1600" b="1" spc="-70">
                <a:latin typeface="Arial"/>
                <a:cs typeface="Arial"/>
              </a:rPr>
              <a:t> 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92295B1-E3A8-D531-08B9-87C12239A8FD}"/>
              </a:ext>
            </a:extLst>
          </p:cNvPr>
          <p:cNvSpPr/>
          <p:nvPr/>
        </p:nvSpPr>
        <p:spPr>
          <a:xfrm>
            <a:off x="229189" y="507442"/>
            <a:ext cx="2722418" cy="2540558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>
                <a:solidFill>
                  <a:prstClr val="white"/>
                </a:solidFill>
                <a:latin typeface="Aptos" panose="02110004020202020204"/>
              </a:rPr>
              <a:t>B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 May 2026, South Atlanta High School will increase its CCRPI attendance rate from 42.1% (SY 24-25) to 49.1% (SY 25-26) by implementing and promoting daily attendance incentives to encourage consistent student attendance.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B4E20A3-7AD3-093E-627C-0B4CE3FE1A51}"/>
              </a:ext>
            </a:extLst>
          </p:cNvPr>
          <p:cNvSpPr/>
          <p:nvPr/>
        </p:nvSpPr>
        <p:spPr>
          <a:xfrm>
            <a:off x="3221182" y="507443"/>
            <a:ext cx="2722418" cy="254055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50">
                <a:latin typeface="+mn-lt"/>
                <a:ea typeface="+mn-ea"/>
                <a:cs typeface="+mn-cs"/>
              </a:rPr>
              <a:t>By May 2026, the percentage of students scoring Developing or above on the Spring 2026 Literature and Composition II End-of-Course (EOC) assessment will increase from 41% to 46% overall. </a:t>
            </a:r>
            <a:endParaRPr lang="en-US" sz="1050">
              <a:latin typeface="+mn-lt"/>
              <a:ea typeface="Calibri"/>
              <a:cs typeface="Calibri"/>
            </a:endParaRPr>
          </a:p>
          <a:p>
            <a:endParaRPr lang="en-US" sz="1050">
              <a:latin typeface="+mn-lt"/>
              <a:ea typeface="Calibri"/>
              <a:cs typeface="Calibri"/>
            </a:endParaRPr>
          </a:p>
          <a:p>
            <a:r>
              <a:rPr lang="en-US" sz="1050">
                <a:latin typeface="+mn-lt"/>
                <a:ea typeface="+mn-ea"/>
                <a:cs typeface="+mn-cs"/>
              </a:rPr>
              <a:t>By May 2026, the percentage of all students scoring Developing or above on the Spring 2026 Algebra I: Concepts and Connections End-of-Course (EOC) assessment will increase from 47% to 52</a:t>
            </a:r>
            <a:r>
              <a:rPr lang="en-US" sz="1050"/>
              <a:t>%.</a:t>
            </a:r>
            <a:endParaRPr lang="en-US" sz="10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7E61C3A-310E-349B-FE4A-4C1833D0F889}"/>
              </a:ext>
            </a:extLst>
          </p:cNvPr>
          <p:cNvSpPr/>
          <p:nvPr/>
        </p:nvSpPr>
        <p:spPr>
          <a:xfrm>
            <a:off x="6219037" y="536941"/>
            <a:ext cx="2722418" cy="251895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 May 2026, South Atlanta High School will increase the graduation rate from 89% (as of August 2025) to 91%, ensuring more students meet all graduation requirements on time.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EEAF16A-58C3-9B38-DE70-EF52EEC82C5C}"/>
              </a:ext>
            </a:extLst>
          </p:cNvPr>
          <p:cNvSpPr/>
          <p:nvPr/>
        </p:nvSpPr>
        <p:spPr>
          <a:xfrm>
            <a:off x="9211030" y="536941"/>
            <a:ext cx="2722418" cy="2540558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 the end of the 2025–2026 school year, 57% of South Atlanta High School Cohort 2026 students will achieve at least one College and Career Readiness Indicator (CCRPI) as defined by the Georgia Department of Education.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F67E70A-7680-683D-2227-99927CE4EC87}"/>
              </a:ext>
            </a:extLst>
          </p:cNvPr>
          <p:cNvSpPr/>
          <p:nvPr/>
        </p:nvSpPr>
        <p:spPr>
          <a:xfrm>
            <a:off x="229189" y="3475701"/>
            <a:ext cx="2722418" cy="2540558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>
                <a:solidFill>
                  <a:prstClr val="white"/>
                </a:solidFill>
                <a:latin typeface="Aptos" panose="02110004020202020204"/>
              </a:rPr>
              <a:t>B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 May 2030 , South Atlanta High School will increase its CCRPI attendance rate from 42.1% (SY 24-25) to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XX.XX%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 implementing and promoting daily attendance incentives to encourage consistent student attendance.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2B3116F-C894-8A2B-E412-FE172D810304}"/>
              </a:ext>
            </a:extLst>
          </p:cNvPr>
          <p:cNvSpPr/>
          <p:nvPr/>
        </p:nvSpPr>
        <p:spPr>
          <a:xfrm>
            <a:off x="3221182" y="3475702"/>
            <a:ext cx="2722418" cy="254055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50">
                <a:latin typeface="+mn-lt"/>
                <a:ea typeface="+mn-ea"/>
                <a:cs typeface="+mn-cs"/>
              </a:rPr>
              <a:t>By May 2030, the percentage of students scoring Developing or above on the Spring 2030 Literature and Composition II End-of-Course (EOC) assessment will increase from 41% to </a:t>
            </a:r>
            <a:r>
              <a:rPr lang="en-US" sz="1050">
                <a:solidFill>
                  <a:schemeClr val="tx1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XX% </a:t>
            </a:r>
            <a:r>
              <a:rPr lang="en-US" sz="1050">
                <a:latin typeface="+mn-lt"/>
                <a:ea typeface="+mn-ea"/>
                <a:cs typeface="+mn-cs"/>
              </a:rPr>
              <a:t>overall</a:t>
            </a:r>
            <a:endParaRPr lang="en-US" sz="1050">
              <a:latin typeface="+mn-lt"/>
              <a:ea typeface="Calibri"/>
              <a:cs typeface="Calibri"/>
            </a:endParaRPr>
          </a:p>
          <a:p>
            <a:endParaRPr lang="en-US" sz="1050">
              <a:latin typeface="+mn-lt"/>
              <a:ea typeface="Calibri"/>
              <a:cs typeface="Calibri"/>
            </a:endParaRPr>
          </a:p>
          <a:p>
            <a:r>
              <a:rPr lang="en-US" sz="1050">
                <a:latin typeface="+mn-lt"/>
                <a:ea typeface="+mn-ea"/>
                <a:cs typeface="+mn-cs"/>
              </a:rPr>
              <a:t>By May 2026, the percentage of all students scoring Developing or above on the Spring 2030 Algebra I: Concepts and Connections End-of-Course (EOC) assessment will increase from 47% to </a:t>
            </a:r>
            <a:r>
              <a:rPr lang="en-US" sz="1050">
                <a:solidFill>
                  <a:schemeClr val="tx1"/>
                </a:solidFill>
                <a:highlight>
                  <a:srgbClr val="FFFF00"/>
                </a:highlight>
              </a:rPr>
              <a:t>XX</a:t>
            </a:r>
            <a:r>
              <a:rPr lang="en-US" sz="1050">
                <a:solidFill>
                  <a:schemeClr val="tx1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%</a:t>
            </a:r>
            <a:r>
              <a:rPr lang="en-US" sz="105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F1E3192-29CC-C519-22CD-84F25395D1ED}"/>
              </a:ext>
            </a:extLst>
          </p:cNvPr>
          <p:cNvSpPr/>
          <p:nvPr/>
        </p:nvSpPr>
        <p:spPr>
          <a:xfrm>
            <a:off x="6219037" y="3505200"/>
            <a:ext cx="2722418" cy="251895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 May 2030, South Atlanta High School will increase the graduation rate from 89% (as of August 2025) to </a:t>
            </a:r>
            <a:r>
              <a:rPr lang="en-US" sz="1200" kern="1200">
                <a:solidFill>
                  <a:schemeClr val="tx1"/>
                </a:solidFill>
                <a:highlight>
                  <a:srgbClr val="FFFF00"/>
                </a:highlight>
                <a:latin typeface="Aptos" panose="02110004020202020204"/>
              </a:rPr>
              <a:t>XX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%,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ensuring more students meet all graduation requirements on time.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3843B01-DC95-C80C-C5F5-213F75EFD918}"/>
              </a:ext>
            </a:extLst>
          </p:cNvPr>
          <p:cNvSpPr/>
          <p:nvPr/>
        </p:nvSpPr>
        <p:spPr>
          <a:xfrm>
            <a:off x="9211030" y="3505200"/>
            <a:ext cx="2722418" cy="2540558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By  2030, </a:t>
            </a:r>
            <a:r>
              <a:rPr lang="en-US" sz="1100" kern="1200">
                <a:solidFill>
                  <a:schemeClr val="tx1"/>
                </a:solidFill>
                <a:highlight>
                  <a:srgbClr val="FFFF00"/>
                </a:highlight>
                <a:latin typeface="Aptos" panose="02110004020202020204"/>
              </a:rPr>
              <a:t>XX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%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South Atlanta High School Cohort 2030 students will achieve at least one College and Career Readiness Indicator (CCRPI) as defined by the Georgia Department of Education.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245" y="404223"/>
            <a:ext cx="1119060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Guiding</a:t>
            </a:r>
            <a:r>
              <a:rPr sz="2000" spc="-4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Question:</a:t>
            </a:r>
            <a:r>
              <a:rPr sz="2000" spc="-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After</a:t>
            </a:r>
            <a:r>
              <a:rPr sz="2000" spc="-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reviewing</a:t>
            </a:r>
            <a:r>
              <a:rPr sz="2000" spc="-6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our</a:t>
            </a:r>
            <a:r>
              <a:rPr sz="20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r>
              <a:rPr sz="20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Strategic</a:t>
            </a:r>
            <a:r>
              <a:rPr sz="20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Plan</a:t>
            </a:r>
            <a:r>
              <a:rPr sz="2000" spc="-4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20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school</a:t>
            </a:r>
            <a:r>
              <a:rPr sz="200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KPIs,</a:t>
            </a:r>
            <a:r>
              <a:rPr sz="20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sz="200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there</a:t>
            </a:r>
            <a:r>
              <a:rPr sz="2000" spc="-5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5">
                <a:solidFill>
                  <a:srgbClr val="000000"/>
                </a:solidFill>
                <a:latin typeface="Arial"/>
                <a:cs typeface="Arial"/>
              </a:rPr>
              <a:t>any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additional</a:t>
            </a:r>
            <a:r>
              <a:rPr sz="2000" spc="-4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goals</a:t>
            </a:r>
            <a:r>
              <a:rPr sz="20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we</a:t>
            </a:r>
            <a:r>
              <a:rPr sz="2000" spc="-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sz="2000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sz="2000" spc="-1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2000" spc="-2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include</a:t>
            </a:r>
            <a:r>
              <a:rPr sz="20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sz="2000" spc="-4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our</a:t>
            </a:r>
            <a:r>
              <a:rPr sz="2000" spc="-2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2030</a:t>
            </a:r>
            <a:r>
              <a:rPr sz="2000" spc="-1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CIP</a:t>
            </a:r>
            <a:r>
              <a:rPr sz="2000" spc="-1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Goals</a:t>
            </a:r>
            <a:r>
              <a:rPr sz="20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20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20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2025-2030</a:t>
            </a:r>
            <a:r>
              <a:rPr sz="2000" spc="-5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000000"/>
                </a:solidFill>
                <a:latin typeface="Arial"/>
                <a:cs typeface="Arial"/>
              </a:rPr>
              <a:t>Strategic </a:t>
            </a:r>
            <a:r>
              <a:rPr sz="2000">
                <a:solidFill>
                  <a:srgbClr val="000000"/>
                </a:solidFill>
                <a:latin typeface="Arial"/>
                <a:cs typeface="Arial"/>
              </a:rPr>
              <a:t>Plan?</a:t>
            </a:r>
            <a:r>
              <a:rPr sz="20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0" i="1">
                <a:solidFill>
                  <a:srgbClr val="000000"/>
                </a:solidFill>
                <a:latin typeface="Arial"/>
                <a:cs typeface="Arial"/>
              </a:rPr>
              <a:t>(No</a:t>
            </a:r>
            <a:r>
              <a:rPr sz="2000" b="0" i="1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0" i="1">
                <a:solidFill>
                  <a:srgbClr val="000000"/>
                </a:solidFill>
                <a:latin typeface="Arial"/>
                <a:cs typeface="Arial"/>
              </a:rPr>
              <a:t>more</a:t>
            </a:r>
            <a:r>
              <a:rPr sz="2000" b="0" i="1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0" i="1">
                <a:solidFill>
                  <a:srgbClr val="000000"/>
                </a:solidFill>
                <a:latin typeface="Arial"/>
                <a:cs typeface="Arial"/>
              </a:rPr>
              <a:t>than</a:t>
            </a:r>
            <a:r>
              <a:rPr sz="2000" b="0" i="1" spc="-4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0" i="1">
                <a:solidFill>
                  <a:srgbClr val="000000"/>
                </a:solidFill>
                <a:latin typeface="Arial"/>
                <a:cs typeface="Arial"/>
              </a:rPr>
              <a:t>1-2</a:t>
            </a:r>
            <a:r>
              <a:rPr sz="2000" b="0" i="1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0" i="1">
                <a:solidFill>
                  <a:srgbClr val="000000"/>
                </a:solidFill>
                <a:latin typeface="Arial"/>
                <a:cs typeface="Arial"/>
              </a:rPr>
              <a:t>additional</a:t>
            </a:r>
            <a:r>
              <a:rPr sz="2000" b="0" i="1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0" i="1" spc="-10">
                <a:solidFill>
                  <a:srgbClr val="000000"/>
                </a:solidFill>
                <a:latin typeface="Arial"/>
                <a:cs typeface="Arial"/>
              </a:rPr>
              <a:t>goals)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4705" y="1420702"/>
            <a:ext cx="11316335" cy="4202430"/>
          </a:xfrm>
          <a:custGeom>
            <a:avLst/>
            <a:gdLst/>
            <a:ahLst/>
            <a:cxnLst/>
            <a:rect l="l" t="t" r="r" b="b"/>
            <a:pathLst>
              <a:path w="5996305" h="4202430">
                <a:moveTo>
                  <a:pt x="0" y="0"/>
                </a:moveTo>
                <a:lnTo>
                  <a:pt x="5996178" y="0"/>
                </a:lnTo>
                <a:lnTo>
                  <a:pt x="5996178" y="4201883"/>
                </a:lnTo>
                <a:lnTo>
                  <a:pt x="0" y="420188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2332" y="1604554"/>
            <a:ext cx="11116099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ts val="2215"/>
              </a:lnSpc>
            </a:pP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Ente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000" b="1" i="1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any</a:t>
            </a:r>
            <a:r>
              <a:rPr sz="2000" b="1" i="1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proposed</a:t>
            </a:r>
            <a:r>
              <a:rPr sz="2000" b="1" i="1" spc="-3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additional</a:t>
            </a:r>
            <a:r>
              <a:rPr sz="2000" b="1" i="1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goals</a:t>
            </a:r>
            <a:r>
              <a:rPr sz="2000" b="1" i="1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sz="2000" b="1" i="1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 spc="-25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en-US" sz="2000" b="1" i="1" spc="-25">
                <a:solidFill>
                  <a:srgbClr val="FF0000"/>
                </a:solidFill>
                <a:latin typeface="Arial"/>
                <a:cs typeface="Arial"/>
              </a:rPr>
              <a:t> strateg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ic</a:t>
            </a:r>
            <a:r>
              <a:rPr sz="2000" b="1" i="1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plan</a:t>
            </a:r>
            <a:r>
              <a:rPr sz="2000" b="1" i="1" spc="-3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that</a:t>
            </a:r>
            <a:r>
              <a:rPr sz="2000" b="1" i="1" spc="-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000" b="1" i="1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team</a:t>
            </a:r>
            <a:r>
              <a:rPr sz="2000" b="1" i="1" spc="-4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>
                <a:solidFill>
                  <a:srgbClr val="FF0000"/>
                </a:solidFill>
                <a:latin typeface="Arial"/>
                <a:cs typeface="Arial"/>
              </a:rPr>
              <a:t>identifies</a:t>
            </a:r>
            <a:r>
              <a:rPr sz="2000" b="1" i="1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i="1" spc="-10">
                <a:solidFill>
                  <a:srgbClr val="FF0000"/>
                </a:solidFill>
                <a:latin typeface="Arial"/>
                <a:cs typeface="Arial"/>
              </a:rPr>
              <a:t>here.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8163" y="5603035"/>
            <a:ext cx="681189" cy="110288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111501" y="370599"/>
            <a:ext cx="5923915" cy="5923915"/>
          </a:xfrm>
          <a:custGeom>
            <a:avLst/>
            <a:gdLst/>
            <a:ahLst/>
            <a:cxnLst/>
            <a:rect l="l" t="t" r="r" b="b"/>
            <a:pathLst>
              <a:path w="5923915" h="5923915">
                <a:moveTo>
                  <a:pt x="2961919" y="0"/>
                </a:moveTo>
                <a:lnTo>
                  <a:pt x="2913422" y="389"/>
                </a:lnTo>
                <a:lnTo>
                  <a:pt x="2865114" y="1552"/>
                </a:lnTo>
                <a:lnTo>
                  <a:pt x="2816999" y="3483"/>
                </a:lnTo>
                <a:lnTo>
                  <a:pt x="2769084" y="6176"/>
                </a:lnTo>
                <a:lnTo>
                  <a:pt x="2721375" y="9626"/>
                </a:lnTo>
                <a:lnTo>
                  <a:pt x="2673878" y="13826"/>
                </a:lnTo>
                <a:lnTo>
                  <a:pt x="2626599" y="18771"/>
                </a:lnTo>
                <a:lnTo>
                  <a:pt x="2579543" y="24454"/>
                </a:lnTo>
                <a:lnTo>
                  <a:pt x="2532717" y="30870"/>
                </a:lnTo>
                <a:lnTo>
                  <a:pt x="2486126" y="38012"/>
                </a:lnTo>
                <a:lnTo>
                  <a:pt x="2439776" y="45875"/>
                </a:lnTo>
                <a:lnTo>
                  <a:pt x="2393674" y="54453"/>
                </a:lnTo>
                <a:lnTo>
                  <a:pt x="2347825" y="63741"/>
                </a:lnTo>
                <a:lnTo>
                  <a:pt x="2302235" y="73731"/>
                </a:lnTo>
                <a:lnTo>
                  <a:pt x="2256911" y="84418"/>
                </a:lnTo>
                <a:lnTo>
                  <a:pt x="2211857" y="95796"/>
                </a:lnTo>
                <a:lnTo>
                  <a:pt x="2167080" y="107860"/>
                </a:lnTo>
                <a:lnTo>
                  <a:pt x="2122586" y="120603"/>
                </a:lnTo>
                <a:lnTo>
                  <a:pt x="2078380" y="134020"/>
                </a:lnTo>
                <a:lnTo>
                  <a:pt x="2034469" y="148104"/>
                </a:lnTo>
                <a:lnTo>
                  <a:pt x="1990859" y="162849"/>
                </a:lnTo>
                <a:lnTo>
                  <a:pt x="1947555" y="178251"/>
                </a:lnTo>
                <a:lnTo>
                  <a:pt x="1904564" y="194302"/>
                </a:lnTo>
                <a:lnTo>
                  <a:pt x="1861891" y="210997"/>
                </a:lnTo>
                <a:lnTo>
                  <a:pt x="1819542" y="228330"/>
                </a:lnTo>
                <a:lnTo>
                  <a:pt x="1777523" y="246294"/>
                </a:lnTo>
                <a:lnTo>
                  <a:pt x="1735840" y="264885"/>
                </a:lnTo>
                <a:lnTo>
                  <a:pt x="1694500" y="284096"/>
                </a:lnTo>
                <a:lnTo>
                  <a:pt x="1653507" y="303922"/>
                </a:lnTo>
                <a:lnTo>
                  <a:pt x="1612868" y="324356"/>
                </a:lnTo>
                <a:lnTo>
                  <a:pt x="1572589" y="345392"/>
                </a:lnTo>
                <a:lnTo>
                  <a:pt x="1532675" y="367024"/>
                </a:lnTo>
                <a:lnTo>
                  <a:pt x="1493133" y="389248"/>
                </a:lnTo>
                <a:lnTo>
                  <a:pt x="1453969" y="412055"/>
                </a:lnTo>
                <a:lnTo>
                  <a:pt x="1415188" y="435442"/>
                </a:lnTo>
                <a:lnTo>
                  <a:pt x="1376796" y="459401"/>
                </a:lnTo>
                <a:lnTo>
                  <a:pt x="1338799" y="483928"/>
                </a:lnTo>
                <a:lnTo>
                  <a:pt x="1301204" y="509015"/>
                </a:lnTo>
                <a:lnTo>
                  <a:pt x="1264016" y="534657"/>
                </a:lnTo>
                <a:lnTo>
                  <a:pt x="1227241" y="560849"/>
                </a:lnTo>
                <a:lnTo>
                  <a:pt x="1190884" y="587584"/>
                </a:lnTo>
                <a:lnTo>
                  <a:pt x="1154953" y="614856"/>
                </a:lnTo>
                <a:lnTo>
                  <a:pt x="1119452" y="642659"/>
                </a:lnTo>
                <a:lnTo>
                  <a:pt x="1084388" y="670988"/>
                </a:lnTo>
                <a:lnTo>
                  <a:pt x="1049767" y="699836"/>
                </a:lnTo>
                <a:lnTo>
                  <a:pt x="1015594" y="729199"/>
                </a:lnTo>
                <a:lnTo>
                  <a:pt x="981876" y="759068"/>
                </a:lnTo>
                <a:lnTo>
                  <a:pt x="948618" y="789440"/>
                </a:lnTo>
                <a:lnTo>
                  <a:pt x="915826" y="820307"/>
                </a:lnTo>
                <a:lnTo>
                  <a:pt x="883506" y="851665"/>
                </a:lnTo>
                <a:lnTo>
                  <a:pt x="851665" y="883506"/>
                </a:lnTo>
                <a:lnTo>
                  <a:pt x="820307" y="915826"/>
                </a:lnTo>
                <a:lnTo>
                  <a:pt x="789440" y="948618"/>
                </a:lnTo>
                <a:lnTo>
                  <a:pt x="759068" y="981876"/>
                </a:lnTo>
                <a:lnTo>
                  <a:pt x="729199" y="1015594"/>
                </a:lnTo>
                <a:lnTo>
                  <a:pt x="699836" y="1049767"/>
                </a:lnTo>
                <a:lnTo>
                  <a:pt x="670988" y="1084388"/>
                </a:lnTo>
                <a:lnTo>
                  <a:pt x="642659" y="1119452"/>
                </a:lnTo>
                <a:lnTo>
                  <a:pt x="614856" y="1154953"/>
                </a:lnTo>
                <a:lnTo>
                  <a:pt x="587584" y="1190884"/>
                </a:lnTo>
                <a:lnTo>
                  <a:pt x="560849" y="1227241"/>
                </a:lnTo>
                <a:lnTo>
                  <a:pt x="534657" y="1264016"/>
                </a:lnTo>
                <a:lnTo>
                  <a:pt x="509015" y="1301204"/>
                </a:lnTo>
                <a:lnTo>
                  <a:pt x="483928" y="1338799"/>
                </a:lnTo>
                <a:lnTo>
                  <a:pt x="459401" y="1376796"/>
                </a:lnTo>
                <a:lnTo>
                  <a:pt x="435442" y="1415188"/>
                </a:lnTo>
                <a:lnTo>
                  <a:pt x="412055" y="1453969"/>
                </a:lnTo>
                <a:lnTo>
                  <a:pt x="389248" y="1493133"/>
                </a:lnTo>
                <a:lnTo>
                  <a:pt x="367024" y="1532675"/>
                </a:lnTo>
                <a:lnTo>
                  <a:pt x="345392" y="1572589"/>
                </a:lnTo>
                <a:lnTo>
                  <a:pt x="324356" y="1612868"/>
                </a:lnTo>
                <a:lnTo>
                  <a:pt x="303922" y="1653507"/>
                </a:lnTo>
                <a:lnTo>
                  <a:pt x="284096" y="1694500"/>
                </a:lnTo>
                <a:lnTo>
                  <a:pt x="264885" y="1735840"/>
                </a:lnTo>
                <a:lnTo>
                  <a:pt x="246294" y="1777523"/>
                </a:lnTo>
                <a:lnTo>
                  <a:pt x="228330" y="1819542"/>
                </a:lnTo>
                <a:lnTo>
                  <a:pt x="210997" y="1861891"/>
                </a:lnTo>
                <a:lnTo>
                  <a:pt x="194302" y="1904564"/>
                </a:lnTo>
                <a:lnTo>
                  <a:pt x="178251" y="1947555"/>
                </a:lnTo>
                <a:lnTo>
                  <a:pt x="162849" y="1990859"/>
                </a:lnTo>
                <a:lnTo>
                  <a:pt x="148104" y="2034469"/>
                </a:lnTo>
                <a:lnTo>
                  <a:pt x="134020" y="2078380"/>
                </a:lnTo>
                <a:lnTo>
                  <a:pt x="120603" y="2122586"/>
                </a:lnTo>
                <a:lnTo>
                  <a:pt x="107860" y="2167080"/>
                </a:lnTo>
                <a:lnTo>
                  <a:pt x="95796" y="2211857"/>
                </a:lnTo>
                <a:lnTo>
                  <a:pt x="84418" y="2256911"/>
                </a:lnTo>
                <a:lnTo>
                  <a:pt x="73731" y="2302235"/>
                </a:lnTo>
                <a:lnTo>
                  <a:pt x="63741" y="2347825"/>
                </a:lnTo>
                <a:lnTo>
                  <a:pt x="54453" y="2393674"/>
                </a:lnTo>
                <a:lnTo>
                  <a:pt x="45875" y="2439776"/>
                </a:lnTo>
                <a:lnTo>
                  <a:pt x="38012" y="2486126"/>
                </a:lnTo>
                <a:lnTo>
                  <a:pt x="30870" y="2532717"/>
                </a:lnTo>
                <a:lnTo>
                  <a:pt x="24454" y="2579543"/>
                </a:lnTo>
                <a:lnTo>
                  <a:pt x="18771" y="2626599"/>
                </a:lnTo>
                <a:lnTo>
                  <a:pt x="13826" y="2673878"/>
                </a:lnTo>
                <a:lnTo>
                  <a:pt x="9626" y="2721375"/>
                </a:lnTo>
                <a:lnTo>
                  <a:pt x="6176" y="2769084"/>
                </a:lnTo>
                <a:lnTo>
                  <a:pt x="3483" y="2816999"/>
                </a:lnTo>
                <a:lnTo>
                  <a:pt x="1552" y="2865114"/>
                </a:lnTo>
                <a:lnTo>
                  <a:pt x="389" y="2913422"/>
                </a:lnTo>
                <a:lnTo>
                  <a:pt x="0" y="2961919"/>
                </a:lnTo>
                <a:lnTo>
                  <a:pt x="389" y="3010416"/>
                </a:lnTo>
                <a:lnTo>
                  <a:pt x="1552" y="3058724"/>
                </a:lnTo>
                <a:lnTo>
                  <a:pt x="3483" y="3106839"/>
                </a:lnTo>
                <a:lnTo>
                  <a:pt x="6176" y="3154754"/>
                </a:lnTo>
                <a:lnTo>
                  <a:pt x="9626" y="3202462"/>
                </a:lnTo>
                <a:lnTo>
                  <a:pt x="13826" y="3249960"/>
                </a:lnTo>
                <a:lnTo>
                  <a:pt x="18771" y="3297239"/>
                </a:lnTo>
                <a:lnTo>
                  <a:pt x="24454" y="3344295"/>
                </a:lnTo>
                <a:lnTo>
                  <a:pt x="30870" y="3391121"/>
                </a:lnTo>
                <a:lnTo>
                  <a:pt x="38012" y="3437712"/>
                </a:lnTo>
                <a:lnTo>
                  <a:pt x="45875" y="3484061"/>
                </a:lnTo>
                <a:lnTo>
                  <a:pt x="54453" y="3530163"/>
                </a:lnTo>
                <a:lnTo>
                  <a:pt x="63741" y="3576012"/>
                </a:lnTo>
                <a:lnTo>
                  <a:pt x="73731" y="3621602"/>
                </a:lnTo>
                <a:lnTo>
                  <a:pt x="84418" y="3666927"/>
                </a:lnTo>
                <a:lnTo>
                  <a:pt x="95796" y="3711981"/>
                </a:lnTo>
                <a:lnTo>
                  <a:pt x="107860" y="3756758"/>
                </a:lnTo>
                <a:lnTo>
                  <a:pt x="120603" y="3801252"/>
                </a:lnTo>
                <a:lnTo>
                  <a:pt x="134020" y="3845458"/>
                </a:lnTo>
                <a:lnTo>
                  <a:pt x="148104" y="3889368"/>
                </a:lnTo>
                <a:lnTo>
                  <a:pt x="162849" y="3932979"/>
                </a:lnTo>
                <a:lnTo>
                  <a:pt x="178251" y="3976283"/>
                </a:lnTo>
                <a:lnTo>
                  <a:pt x="194302" y="4019274"/>
                </a:lnTo>
                <a:lnTo>
                  <a:pt x="210997" y="4061947"/>
                </a:lnTo>
                <a:lnTo>
                  <a:pt x="228330" y="4104296"/>
                </a:lnTo>
                <a:lnTo>
                  <a:pt x="246294" y="4146315"/>
                </a:lnTo>
                <a:lnTo>
                  <a:pt x="264885" y="4187997"/>
                </a:lnTo>
                <a:lnTo>
                  <a:pt x="284096" y="4229338"/>
                </a:lnTo>
                <a:lnTo>
                  <a:pt x="303922" y="4270331"/>
                </a:lnTo>
                <a:lnTo>
                  <a:pt x="324356" y="4310970"/>
                </a:lnTo>
                <a:lnTo>
                  <a:pt x="345392" y="4351249"/>
                </a:lnTo>
                <a:lnTo>
                  <a:pt x="367024" y="4391163"/>
                </a:lnTo>
                <a:lnTo>
                  <a:pt x="389248" y="4430705"/>
                </a:lnTo>
                <a:lnTo>
                  <a:pt x="412055" y="4469869"/>
                </a:lnTo>
                <a:lnTo>
                  <a:pt x="435442" y="4508650"/>
                </a:lnTo>
                <a:lnTo>
                  <a:pt x="459401" y="4547042"/>
                </a:lnTo>
                <a:lnTo>
                  <a:pt x="483928" y="4585038"/>
                </a:lnTo>
                <a:lnTo>
                  <a:pt x="509015" y="4622634"/>
                </a:lnTo>
                <a:lnTo>
                  <a:pt x="534657" y="4659822"/>
                </a:lnTo>
                <a:lnTo>
                  <a:pt x="560849" y="4696597"/>
                </a:lnTo>
                <a:lnTo>
                  <a:pt x="587584" y="4732953"/>
                </a:lnTo>
                <a:lnTo>
                  <a:pt x="614856" y="4768885"/>
                </a:lnTo>
                <a:lnTo>
                  <a:pt x="642659" y="4804386"/>
                </a:lnTo>
                <a:lnTo>
                  <a:pt x="670988" y="4839450"/>
                </a:lnTo>
                <a:lnTo>
                  <a:pt x="699836" y="4874071"/>
                </a:lnTo>
                <a:lnTo>
                  <a:pt x="729199" y="4908244"/>
                </a:lnTo>
                <a:lnTo>
                  <a:pt x="759068" y="4941962"/>
                </a:lnTo>
                <a:lnTo>
                  <a:pt x="789440" y="4975220"/>
                </a:lnTo>
                <a:lnTo>
                  <a:pt x="820307" y="5008012"/>
                </a:lnTo>
                <a:lnTo>
                  <a:pt x="851665" y="5040332"/>
                </a:lnTo>
                <a:lnTo>
                  <a:pt x="883506" y="5072173"/>
                </a:lnTo>
                <a:lnTo>
                  <a:pt x="915826" y="5103530"/>
                </a:lnTo>
                <a:lnTo>
                  <a:pt x="948618" y="5134398"/>
                </a:lnTo>
                <a:lnTo>
                  <a:pt x="981876" y="5164769"/>
                </a:lnTo>
                <a:lnTo>
                  <a:pt x="1015594" y="5194639"/>
                </a:lnTo>
                <a:lnTo>
                  <a:pt x="1049767" y="5224001"/>
                </a:lnTo>
                <a:lnTo>
                  <a:pt x="1084388" y="5252850"/>
                </a:lnTo>
                <a:lnTo>
                  <a:pt x="1119452" y="5281179"/>
                </a:lnTo>
                <a:lnTo>
                  <a:pt x="1154953" y="5308982"/>
                </a:lnTo>
                <a:lnTo>
                  <a:pt x="1190884" y="5336254"/>
                </a:lnTo>
                <a:lnTo>
                  <a:pt x="1227241" y="5362989"/>
                </a:lnTo>
                <a:lnTo>
                  <a:pt x="1264016" y="5389180"/>
                </a:lnTo>
                <a:lnTo>
                  <a:pt x="1301204" y="5414823"/>
                </a:lnTo>
                <a:lnTo>
                  <a:pt x="1338799" y="5439910"/>
                </a:lnTo>
                <a:lnTo>
                  <a:pt x="1376796" y="5464436"/>
                </a:lnTo>
                <a:lnTo>
                  <a:pt x="1415188" y="5488396"/>
                </a:lnTo>
                <a:lnTo>
                  <a:pt x="1453969" y="5511782"/>
                </a:lnTo>
                <a:lnTo>
                  <a:pt x="1493133" y="5534590"/>
                </a:lnTo>
                <a:lnTo>
                  <a:pt x="1532675" y="5556813"/>
                </a:lnTo>
                <a:lnTo>
                  <a:pt x="1572589" y="5578446"/>
                </a:lnTo>
                <a:lnTo>
                  <a:pt x="1612868" y="5599482"/>
                </a:lnTo>
                <a:lnTo>
                  <a:pt x="1653507" y="5619916"/>
                </a:lnTo>
                <a:lnTo>
                  <a:pt x="1694500" y="5639741"/>
                </a:lnTo>
                <a:lnTo>
                  <a:pt x="1735840" y="5658952"/>
                </a:lnTo>
                <a:lnTo>
                  <a:pt x="1777523" y="5677543"/>
                </a:lnTo>
                <a:lnTo>
                  <a:pt x="1819542" y="5695508"/>
                </a:lnTo>
                <a:lnTo>
                  <a:pt x="1861891" y="5712841"/>
                </a:lnTo>
                <a:lnTo>
                  <a:pt x="1904564" y="5729536"/>
                </a:lnTo>
                <a:lnTo>
                  <a:pt x="1947555" y="5745587"/>
                </a:lnTo>
                <a:lnTo>
                  <a:pt x="1990859" y="5760988"/>
                </a:lnTo>
                <a:lnTo>
                  <a:pt x="2034469" y="5775734"/>
                </a:lnTo>
                <a:lnTo>
                  <a:pt x="2078380" y="5789818"/>
                </a:lnTo>
                <a:lnTo>
                  <a:pt x="2122586" y="5803235"/>
                </a:lnTo>
                <a:lnTo>
                  <a:pt x="2167080" y="5815978"/>
                </a:lnTo>
                <a:lnTo>
                  <a:pt x="2211857" y="5828041"/>
                </a:lnTo>
                <a:lnTo>
                  <a:pt x="2256911" y="5839420"/>
                </a:lnTo>
                <a:lnTo>
                  <a:pt x="2302235" y="5850107"/>
                </a:lnTo>
                <a:lnTo>
                  <a:pt x="2347825" y="5860097"/>
                </a:lnTo>
                <a:lnTo>
                  <a:pt x="2393674" y="5869384"/>
                </a:lnTo>
                <a:lnTo>
                  <a:pt x="2439776" y="5877963"/>
                </a:lnTo>
                <a:lnTo>
                  <a:pt x="2486126" y="5885826"/>
                </a:lnTo>
                <a:lnTo>
                  <a:pt x="2532717" y="5892968"/>
                </a:lnTo>
                <a:lnTo>
                  <a:pt x="2579543" y="5899384"/>
                </a:lnTo>
                <a:lnTo>
                  <a:pt x="2626599" y="5905067"/>
                </a:lnTo>
                <a:lnTo>
                  <a:pt x="2673878" y="5910012"/>
                </a:lnTo>
                <a:lnTo>
                  <a:pt x="2721375" y="5914212"/>
                </a:lnTo>
                <a:lnTo>
                  <a:pt x="2769084" y="5917662"/>
                </a:lnTo>
                <a:lnTo>
                  <a:pt x="2816999" y="5920355"/>
                </a:lnTo>
                <a:lnTo>
                  <a:pt x="2865114" y="5922286"/>
                </a:lnTo>
                <a:lnTo>
                  <a:pt x="2913422" y="5923449"/>
                </a:lnTo>
                <a:lnTo>
                  <a:pt x="2961919" y="5923838"/>
                </a:lnTo>
                <a:lnTo>
                  <a:pt x="3010416" y="5923449"/>
                </a:lnTo>
                <a:lnTo>
                  <a:pt x="3058724" y="5922286"/>
                </a:lnTo>
                <a:lnTo>
                  <a:pt x="3106839" y="5920355"/>
                </a:lnTo>
                <a:lnTo>
                  <a:pt x="3154754" y="5917662"/>
                </a:lnTo>
                <a:lnTo>
                  <a:pt x="3202462" y="5914212"/>
                </a:lnTo>
                <a:lnTo>
                  <a:pt x="3249960" y="5910012"/>
                </a:lnTo>
                <a:lnTo>
                  <a:pt x="3297239" y="5905067"/>
                </a:lnTo>
                <a:lnTo>
                  <a:pt x="3344295" y="5899384"/>
                </a:lnTo>
                <a:lnTo>
                  <a:pt x="3391121" y="5892968"/>
                </a:lnTo>
                <a:lnTo>
                  <a:pt x="3437712" y="5885826"/>
                </a:lnTo>
                <a:lnTo>
                  <a:pt x="3484061" y="5877963"/>
                </a:lnTo>
                <a:lnTo>
                  <a:pt x="3530163" y="5869384"/>
                </a:lnTo>
                <a:lnTo>
                  <a:pt x="3576012" y="5860097"/>
                </a:lnTo>
                <a:lnTo>
                  <a:pt x="3621602" y="5850107"/>
                </a:lnTo>
                <a:lnTo>
                  <a:pt x="3666927" y="5839420"/>
                </a:lnTo>
                <a:lnTo>
                  <a:pt x="3711981" y="5828041"/>
                </a:lnTo>
                <a:lnTo>
                  <a:pt x="3756758" y="5815978"/>
                </a:lnTo>
                <a:lnTo>
                  <a:pt x="3801252" y="5803235"/>
                </a:lnTo>
                <a:lnTo>
                  <a:pt x="3845458" y="5789818"/>
                </a:lnTo>
                <a:lnTo>
                  <a:pt x="3889368" y="5775734"/>
                </a:lnTo>
                <a:lnTo>
                  <a:pt x="3932979" y="5760988"/>
                </a:lnTo>
                <a:lnTo>
                  <a:pt x="3976283" y="5745587"/>
                </a:lnTo>
                <a:lnTo>
                  <a:pt x="4019274" y="5729536"/>
                </a:lnTo>
                <a:lnTo>
                  <a:pt x="4061947" y="5712841"/>
                </a:lnTo>
                <a:lnTo>
                  <a:pt x="4104296" y="5695508"/>
                </a:lnTo>
                <a:lnTo>
                  <a:pt x="4146315" y="5677543"/>
                </a:lnTo>
                <a:lnTo>
                  <a:pt x="4187997" y="5658952"/>
                </a:lnTo>
                <a:lnTo>
                  <a:pt x="4229338" y="5639741"/>
                </a:lnTo>
                <a:lnTo>
                  <a:pt x="4270331" y="5619916"/>
                </a:lnTo>
                <a:lnTo>
                  <a:pt x="4310970" y="5599482"/>
                </a:lnTo>
                <a:lnTo>
                  <a:pt x="4351249" y="5578446"/>
                </a:lnTo>
                <a:lnTo>
                  <a:pt x="4391163" y="5556813"/>
                </a:lnTo>
                <a:lnTo>
                  <a:pt x="4430705" y="5534590"/>
                </a:lnTo>
                <a:lnTo>
                  <a:pt x="4469869" y="5511782"/>
                </a:lnTo>
                <a:lnTo>
                  <a:pt x="4508650" y="5488396"/>
                </a:lnTo>
                <a:lnTo>
                  <a:pt x="4547042" y="5464436"/>
                </a:lnTo>
                <a:lnTo>
                  <a:pt x="4585038" y="5439910"/>
                </a:lnTo>
                <a:lnTo>
                  <a:pt x="4622634" y="5414823"/>
                </a:lnTo>
                <a:lnTo>
                  <a:pt x="4659822" y="5389180"/>
                </a:lnTo>
                <a:lnTo>
                  <a:pt x="4696597" y="5362989"/>
                </a:lnTo>
                <a:lnTo>
                  <a:pt x="4732953" y="5336254"/>
                </a:lnTo>
                <a:lnTo>
                  <a:pt x="4768885" y="5308982"/>
                </a:lnTo>
                <a:lnTo>
                  <a:pt x="4804386" y="5281179"/>
                </a:lnTo>
                <a:lnTo>
                  <a:pt x="4839450" y="5252850"/>
                </a:lnTo>
                <a:lnTo>
                  <a:pt x="4874071" y="5224001"/>
                </a:lnTo>
                <a:lnTo>
                  <a:pt x="4908244" y="5194639"/>
                </a:lnTo>
                <a:lnTo>
                  <a:pt x="4941962" y="5164769"/>
                </a:lnTo>
                <a:lnTo>
                  <a:pt x="4975220" y="5134398"/>
                </a:lnTo>
                <a:lnTo>
                  <a:pt x="5008012" y="5103530"/>
                </a:lnTo>
                <a:lnTo>
                  <a:pt x="5040332" y="5072173"/>
                </a:lnTo>
                <a:lnTo>
                  <a:pt x="5072173" y="5040332"/>
                </a:lnTo>
                <a:lnTo>
                  <a:pt x="5103530" y="5008012"/>
                </a:lnTo>
                <a:lnTo>
                  <a:pt x="5134398" y="4975220"/>
                </a:lnTo>
                <a:lnTo>
                  <a:pt x="5164769" y="4941962"/>
                </a:lnTo>
                <a:lnTo>
                  <a:pt x="5194639" y="4908244"/>
                </a:lnTo>
                <a:lnTo>
                  <a:pt x="5224001" y="4874071"/>
                </a:lnTo>
                <a:lnTo>
                  <a:pt x="5252850" y="4839450"/>
                </a:lnTo>
                <a:lnTo>
                  <a:pt x="5281179" y="4804386"/>
                </a:lnTo>
                <a:lnTo>
                  <a:pt x="5308982" y="4768885"/>
                </a:lnTo>
                <a:lnTo>
                  <a:pt x="5336254" y="4732953"/>
                </a:lnTo>
                <a:lnTo>
                  <a:pt x="5362989" y="4696597"/>
                </a:lnTo>
                <a:lnTo>
                  <a:pt x="5389180" y="4659822"/>
                </a:lnTo>
                <a:lnTo>
                  <a:pt x="5414823" y="4622634"/>
                </a:lnTo>
                <a:lnTo>
                  <a:pt x="5439910" y="4585038"/>
                </a:lnTo>
                <a:lnTo>
                  <a:pt x="5464436" y="4547042"/>
                </a:lnTo>
                <a:lnTo>
                  <a:pt x="5488396" y="4508650"/>
                </a:lnTo>
                <a:lnTo>
                  <a:pt x="5511782" y="4469869"/>
                </a:lnTo>
                <a:lnTo>
                  <a:pt x="5534590" y="4430705"/>
                </a:lnTo>
                <a:lnTo>
                  <a:pt x="5556813" y="4391163"/>
                </a:lnTo>
                <a:lnTo>
                  <a:pt x="5578446" y="4351249"/>
                </a:lnTo>
                <a:lnTo>
                  <a:pt x="5599482" y="4310970"/>
                </a:lnTo>
                <a:lnTo>
                  <a:pt x="5619916" y="4270331"/>
                </a:lnTo>
                <a:lnTo>
                  <a:pt x="5639741" y="4229338"/>
                </a:lnTo>
                <a:lnTo>
                  <a:pt x="5658952" y="4187997"/>
                </a:lnTo>
                <a:lnTo>
                  <a:pt x="5677543" y="4146315"/>
                </a:lnTo>
                <a:lnTo>
                  <a:pt x="5695508" y="4104296"/>
                </a:lnTo>
                <a:lnTo>
                  <a:pt x="5712841" y="4061947"/>
                </a:lnTo>
                <a:lnTo>
                  <a:pt x="5729536" y="4019274"/>
                </a:lnTo>
                <a:lnTo>
                  <a:pt x="5745587" y="3976283"/>
                </a:lnTo>
                <a:lnTo>
                  <a:pt x="5760988" y="3932979"/>
                </a:lnTo>
                <a:lnTo>
                  <a:pt x="5775734" y="3889368"/>
                </a:lnTo>
                <a:lnTo>
                  <a:pt x="5789818" y="3845458"/>
                </a:lnTo>
                <a:lnTo>
                  <a:pt x="5803235" y="3801252"/>
                </a:lnTo>
                <a:lnTo>
                  <a:pt x="5815978" y="3756758"/>
                </a:lnTo>
                <a:lnTo>
                  <a:pt x="5828041" y="3711981"/>
                </a:lnTo>
                <a:lnTo>
                  <a:pt x="5839420" y="3666927"/>
                </a:lnTo>
                <a:lnTo>
                  <a:pt x="5850107" y="3621602"/>
                </a:lnTo>
                <a:lnTo>
                  <a:pt x="5860097" y="3576012"/>
                </a:lnTo>
                <a:lnTo>
                  <a:pt x="5869384" y="3530163"/>
                </a:lnTo>
                <a:lnTo>
                  <a:pt x="5877963" y="3484061"/>
                </a:lnTo>
                <a:lnTo>
                  <a:pt x="5885826" y="3437712"/>
                </a:lnTo>
                <a:lnTo>
                  <a:pt x="5892968" y="3391121"/>
                </a:lnTo>
                <a:lnTo>
                  <a:pt x="5899384" y="3344295"/>
                </a:lnTo>
                <a:lnTo>
                  <a:pt x="5905067" y="3297239"/>
                </a:lnTo>
                <a:lnTo>
                  <a:pt x="5910012" y="3249960"/>
                </a:lnTo>
                <a:lnTo>
                  <a:pt x="5914212" y="3202462"/>
                </a:lnTo>
                <a:lnTo>
                  <a:pt x="5917662" y="3154754"/>
                </a:lnTo>
                <a:lnTo>
                  <a:pt x="5920355" y="3106839"/>
                </a:lnTo>
                <a:lnTo>
                  <a:pt x="5922286" y="3058724"/>
                </a:lnTo>
                <a:lnTo>
                  <a:pt x="5923449" y="3010416"/>
                </a:lnTo>
                <a:lnTo>
                  <a:pt x="5923838" y="2961919"/>
                </a:lnTo>
                <a:lnTo>
                  <a:pt x="5923449" y="2913422"/>
                </a:lnTo>
                <a:lnTo>
                  <a:pt x="5922286" y="2865114"/>
                </a:lnTo>
                <a:lnTo>
                  <a:pt x="5920355" y="2816999"/>
                </a:lnTo>
                <a:lnTo>
                  <a:pt x="5917662" y="2769084"/>
                </a:lnTo>
                <a:lnTo>
                  <a:pt x="5914212" y="2721375"/>
                </a:lnTo>
                <a:lnTo>
                  <a:pt x="5910012" y="2673878"/>
                </a:lnTo>
                <a:lnTo>
                  <a:pt x="5905067" y="2626599"/>
                </a:lnTo>
                <a:lnTo>
                  <a:pt x="5899384" y="2579543"/>
                </a:lnTo>
                <a:lnTo>
                  <a:pt x="5892968" y="2532717"/>
                </a:lnTo>
                <a:lnTo>
                  <a:pt x="5885826" y="2486126"/>
                </a:lnTo>
                <a:lnTo>
                  <a:pt x="5877963" y="2439776"/>
                </a:lnTo>
                <a:lnTo>
                  <a:pt x="5869384" y="2393674"/>
                </a:lnTo>
                <a:lnTo>
                  <a:pt x="5860097" y="2347825"/>
                </a:lnTo>
                <a:lnTo>
                  <a:pt x="5850107" y="2302235"/>
                </a:lnTo>
                <a:lnTo>
                  <a:pt x="5839420" y="2256911"/>
                </a:lnTo>
                <a:lnTo>
                  <a:pt x="5828041" y="2211857"/>
                </a:lnTo>
                <a:lnTo>
                  <a:pt x="5815978" y="2167080"/>
                </a:lnTo>
                <a:lnTo>
                  <a:pt x="5803235" y="2122586"/>
                </a:lnTo>
                <a:lnTo>
                  <a:pt x="5789818" y="2078380"/>
                </a:lnTo>
                <a:lnTo>
                  <a:pt x="5775734" y="2034469"/>
                </a:lnTo>
                <a:lnTo>
                  <a:pt x="5760988" y="1990859"/>
                </a:lnTo>
                <a:lnTo>
                  <a:pt x="5745587" y="1947555"/>
                </a:lnTo>
                <a:lnTo>
                  <a:pt x="5729536" y="1904564"/>
                </a:lnTo>
                <a:lnTo>
                  <a:pt x="5712841" y="1861891"/>
                </a:lnTo>
                <a:lnTo>
                  <a:pt x="5695508" y="1819542"/>
                </a:lnTo>
                <a:lnTo>
                  <a:pt x="5677543" y="1777523"/>
                </a:lnTo>
                <a:lnTo>
                  <a:pt x="5658952" y="1735840"/>
                </a:lnTo>
                <a:lnTo>
                  <a:pt x="5639741" y="1694500"/>
                </a:lnTo>
                <a:lnTo>
                  <a:pt x="5619916" y="1653507"/>
                </a:lnTo>
                <a:lnTo>
                  <a:pt x="5599482" y="1612868"/>
                </a:lnTo>
                <a:lnTo>
                  <a:pt x="5578446" y="1572589"/>
                </a:lnTo>
                <a:lnTo>
                  <a:pt x="5556813" y="1532675"/>
                </a:lnTo>
                <a:lnTo>
                  <a:pt x="5534590" y="1493133"/>
                </a:lnTo>
                <a:lnTo>
                  <a:pt x="5511782" y="1453969"/>
                </a:lnTo>
                <a:lnTo>
                  <a:pt x="5488396" y="1415188"/>
                </a:lnTo>
                <a:lnTo>
                  <a:pt x="5464436" y="1376796"/>
                </a:lnTo>
                <a:lnTo>
                  <a:pt x="5439910" y="1338799"/>
                </a:lnTo>
                <a:lnTo>
                  <a:pt x="5414823" y="1301204"/>
                </a:lnTo>
                <a:lnTo>
                  <a:pt x="5389180" y="1264016"/>
                </a:lnTo>
                <a:lnTo>
                  <a:pt x="5362989" y="1227241"/>
                </a:lnTo>
                <a:lnTo>
                  <a:pt x="5336254" y="1190884"/>
                </a:lnTo>
                <a:lnTo>
                  <a:pt x="5308982" y="1154953"/>
                </a:lnTo>
                <a:lnTo>
                  <a:pt x="5281179" y="1119452"/>
                </a:lnTo>
                <a:lnTo>
                  <a:pt x="5252850" y="1084388"/>
                </a:lnTo>
                <a:lnTo>
                  <a:pt x="5224001" y="1049767"/>
                </a:lnTo>
                <a:lnTo>
                  <a:pt x="5194639" y="1015594"/>
                </a:lnTo>
                <a:lnTo>
                  <a:pt x="5164769" y="981876"/>
                </a:lnTo>
                <a:lnTo>
                  <a:pt x="5134398" y="948618"/>
                </a:lnTo>
                <a:lnTo>
                  <a:pt x="5103530" y="915826"/>
                </a:lnTo>
                <a:lnTo>
                  <a:pt x="5072173" y="883506"/>
                </a:lnTo>
                <a:lnTo>
                  <a:pt x="5040332" y="851665"/>
                </a:lnTo>
                <a:lnTo>
                  <a:pt x="5008012" y="820307"/>
                </a:lnTo>
                <a:lnTo>
                  <a:pt x="4975220" y="789440"/>
                </a:lnTo>
                <a:lnTo>
                  <a:pt x="4941962" y="759068"/>
                </a:lnTo>
                <a:lnTo>
                  <a:pt x="4908244" y="729199"/>
                </a:lnTo>
                <a:lnTo>
                  <a:pt x="4874071" y="699836"/>
                </a:lnTo>
                <a:lnTo>
                  <a:pt x="4839450" y="670988"/>
                </a:lnTo>
                <a:lnTo>
                  <a:pt x="4804386" y="642659"/>
                </a:lnTo>
                <a:lnTo>
                  <a:pt x="4768885" y="614856"/>
                </a:lnTo>
                <a:lnTo>
                  <a:pt x="4732953" y="587584"/>
                </a:lnTo>
                <a:lnTo>
                  <a:pt x="4696597" y="560849"/>
                </a:lnTo>
                <a:lnTo>
                  <a:pt x="4659822" y="534657"/>
                </a:lnTo>
                <a:lnTo>
                  <a:pt x="4622634" y="509015"/>
                </a:lnTo>
                <a:lnTo>
                  <a:pt x="4585038" y="483928"/>
                </a:lnTo>
                <a:lnTo>
                  <a:pt x="4547042" y="459401"/>
                </a:lnTo>
                <a:lnTo>
                  <a:pt x="4508650" y="435442"/>
                </a:lnTo>
                <a:lnTo>
                  <a:pt x="4469869" y="412055"/>
                </a:lnTo>
                <a:lnTo>
                  <a:pt x="4430705" y="389248"/>
                </a:lnTo>
                <a:lnTo>
                  <a:pt x="4391163" y="367024"/>
                </a:lnTo>
                <a:lnTo>
                  <a:pt x="4351249" y="345392"/>
                </a:lnTo>
                <a:lnTo>
                  <a:pt x="4310970" y="324356"/>
                </a:lnTo>
                <a:lnTo>
                  <a:pt x="4270331" y="303922"/>
                </a:lnTo>
                <a:lnTo>
                  <a:pt x="4229338" y="284096"/>
                </a:lnTo>
                <a:lnTo>
                  <a:pt x="4187997" y="264885"/>
                </a:lnTo>
                <a:lnTo>
                  <a:pt x="4146315" y="246294"/>
                </a:lnTo>
                <a:lnTo>
                  <a:pt x="4104296" y="228330"/>
                </a:lnTo>
                <a:lnTo>
                  <a:pt x="4061947" y="210997"/>
                </a:lnTo>
                <a:lnTo>
                  <a:pt x="4019274" y="194302"/>
                </a:lnTo>
                <a:lnTo>
                  <a:pt x="3976283" y="178251"/>
                </a:lnTo>
                <a:lnTo>
                  <a:pt x="3932979" y="162849"/>
                </a:lnTo>
                <a:lnTo>
                  <a:pt x="3889368" y="148104"/>
                </a:lnTo>
                <a:lnTo>
                  <a:pt x="3845458" y="134020"/>
                </a:lnTo>
                <a:lnTo>
                  <a:pt x="3801252" y="120603"/>
                </a:lnTo>
                <a:lnTo>
                  <a:pt x="3756758" y="107860"/>
                </a:lnTo>
                <a:lnTo>
                  <a:pt x="3711981" y="95796"/>
                </a:lnTo>
                <a:lnTo>
                  <a:pt x="3666927" y="84418"/>
                </a:lnTo>
                <a:lnTo>
                  <a:pt x="3621602" y="73731"/>
                </a:lnTo>
                <a:lnTo>
                  <a:pt x="3576012" y="63741"/>
                </a:lnTo>
                <a:lnTo>
                  <a:pt x="3530163" y="54453"/>
                </a:lnTo>
                <a:lnTo>
                  <a:pt x="3484061" y="45875"/>
                </a:lnTo>
                <a:lnTo>
                  <a:pt x="3437712" y="38012"/>
                </a:lnTo>
                <a:lnTo>
                  <a:pt x="3391121" y="30870"/>
                </a:lnTo>
                <a:lnTo>
                  <a:pt x="3344295" y="24454"/>
                </a:lnTo>
                <a:lnTo>
                  <a:pt x="3297239" y="18771"/>
                </a:lnTo>
                <a:lnTo>
                  <a:pt x="3249960" y="13826"/>
                </a:lnTo>
                <a:lnTo>
                  <a:pt x="3202462" y="9626"/>
                </a:lnTo>
                <a:lnTo>
                  <a:pt x="3154754" y="6176"/>
                </a:lnTo>
                <a:lnTo>
                  <a:pt x="3106839" y="3483"/>
                </a:lnTo>
                <a:lnTo>
                  <a:pt x="3058724" y="1552"/>
                </a:lnTo>
                <a:lnTo>
                  <a:pt x="3010416" y="389"/>
                </a:lnTo>
                <a:lnTo>
                  <a:pt x="2961919" y="0"/>
                </a:lnTo>
                <a:close/>
              </a:path>
            </a:pathLst>
          </a:custGeom>
          <a:solidFill>
            <a:srgbClr val="F5F5F5">
              <a:alpha val="9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67020" y="1590869"/>
            <a:ext cx="5012690" cy="23729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-635" algn="ctr">
              <a:lnSpc>
                <a:spcPts val="3030"/>
              </a:lnSpc>
              <a:spcBef>
                <a:spcPts val="470"/>
              </a:spcBef>
            </a:pPr>
            <a:r>
              <a:rPr sz="2800" spc="-55">
                <a:latin typeface="Arial Black"/>
                <a:cs typeface="Arial Black"/>
              </a:rPr>
              <a:t>Strategic</a:t>
            </a:r>
            <a:r>
              <a:rPr sz="2800" spc="-80">
                <a:latin typeface="Arial Black"/>
                <a:cs typeface="Arial Black"/>
              </a:rPr>
              <a:t> </a:t>
            </a:r>
            <a:r>
              <a:rPr sz="2800">
                <a:latin typeface="Arial Black"/>
                <a:cs typeface="Arial Black"/>
              </a:rPr>
              <a:t>planning</a:t>
            </a:r>
            <a:r>
              <a:rPr sz="2800" spc="-55">
                <a:latin typeface="Arial Black"/>
                <a:cs typeface="Arial Black"/>
              </a:rPr>
              <a:t> </a:t>
            </a:r>
            <a:r>
              <a:rPr sz="2800" spc="-20">
                <a:latin typeface="Arial Black"/>
                <a:cs typeface="Arial Black"/>
              </a:rPr>
              <a:t>will </a:t>
            </a:r>
            <a:r>
              <a:rPr sz="2800">
                <a:latin typeface="Arial Black"/>
                <a:cs typeface="Arial Black"/>
              </a:rPr>
              <a:t>help</a:t>
            </a:r>
            <a:r>
              <a:rPr sz="2800" spc="-100">
                <a:latin typeface="Arial Black"/>
                <a:cs typeface="Arial Black"/>
              </a:rPr>
              <a:t> </a:t>
            </a:r>
            <a:r>
              <a:rPr sz="2800">
                <a:latin typeface="Arial Black"/>
                <a:cs typeface="Arial Black"/>
              </a:rPr>
              <a:t>you</a:t>
            </a:r>
            <a:r>
              <a:rPr sz="2800" spc="-95">
                <a:latin typeface="Arial Black"/>
                <a:cs typeface="Arial Black"/>
              </a:rPr>
              <a:t> </a:t>
            </a:r>
            <a:r>
              <a:rPr sz="2800">
                <a:latin typeface="Arial Black"/>
                <a:cs typeface="Arial Black"/>
              </a:rPr>
              <a:t>fully</a:t>
            </a:r>
            <a:r>
              <a:rPr sz="2800" spc="-110">
                <a:latin typeface="Arial Black"/>
                <a:cs typeface="Arial Black"/>
              </a:rPr>
              <a:t> </a:t>
            </a:r>
            <a:r>
              <a:rPr sz="2800" spc="-10">
                <a:latin typeface="Arial Black"/>
                <a:cs typeface="Arial Black"/>
              </a:rPr>
              <a:t>uncover </a:t>
            </a:r>
            <a:r>
              <a:rPr sz="2800">
                <a:latin typeface="Arial Black"/>
                <a:cs typeface="Arial Black"/>
              </a:rPr>
              <a:t>your</a:t>
            </a:r>
            <a:r>
              <a:rPr sz="2800" spc="-135">
                <a:latin typeface="Arial Black"/>
                <a:cs typeface="Arial Black"/>
              </a:rPr>
              <a:t> </a:t>
            </a:r>
            <a:r>
              <a:rPr sz="2800" spc="-60">
                <a:latin typeface="Arial Black"/>
                <a:cs typeface="Arial Black"/>
              </a:rPr>
              <a:t>available</a:t>
            </a:r>
            <a:r>
              <a:rPr sz="2800" spc="-85">
                <a:latin typeface="Arial Black"/>
                <a:cs typeface="Arial Black"/>
              </a:rPr>
              <a:t> </a:t>
            </a:r>
            <a:r>
              <a:rPr sz="2800" spc="-25">
                <a:latin typeface="Arial Black"/>
                <a:cs typeface="Arial Black"/>
              </a:rPr>
              <a:t>options,</a:t>
            </a:r>
            <a:r>
              <a:rPr sz="2800" spc="-114">
                <a:latin typeface="Arial Black"/>
                <a:cs typeface="Arial Black"/>
              </a:rPr>
              <a:t> </a:t>
            </a:r>
            <a:r>
              <a:rPr sz="2800" spc="-45">
                <a:latin typeface="Arial Black"/>
                <a:cs typeface="Arial Black"/>
              </a:rPr>
              <a:t>set </a:t>
            </a:r>
            <a:r>
              <a:rPr sz="2800" spc="-35">
                <a:latin typeface="Arial Black"/>
                <a:cs typeface="Arial Black"/>
              </a:rPr>
              <a:t>priorities</a:t>
            </a:r>
            <a:r>
              <a:rPr sz="2800" spc="-130">
                <a:latin typeface="Arial Black"/>
                <a:cs typeface="Arial Black"/>
              </a:rPr>
              <a:t> </a:t>
            </a:r>
            <a:r>
              <a:rPr sz="2800">
                <a:latin typeface="Arial Black"/>
                <a:cs typeface="Arial Black"/>
              </a:rPr>
              <a:t>for</a:t>
            </a:r>
            <a:r>
              <a:rPr sz="2800" spc="-150">
                <a:latin typeface="Arial Black"/>
                <a:cs typeface="Arial Black"/>
              </a:rPr>
              <a:t> </a:t>
            </a:r>
            <a:r>
              <a:rPr sz="2800">
                <a:latin typeface="Arial Black"/>
                <a:cs typeface="Arial Black"/>
              </a:rPr>
              <a:t>them,</a:t>
            </a:r>
            <a:r>
              <a:rPr sz="2800" spc="-145">
                <a:latin typeface="Arial Black"/>
                <a:cs typeface="Arial Black"/>
              </a:rPr>
              <a:t> </a:t>
            </a:r>
            <a:r>
              <a:rPr sz="2800" spc="-25">
                <a:latin typeface="Arial Black"/>
                <a:cs typeface="Arial Black"/>
              </a:rPr>
              <a:t>and </a:t>
            </a:r>
            <a:r>
              <a:rPr sz="2800">
                <a:latin typeface="Arial Black"/>
                <a:cs typeface="Arial Black"/>
              </a:rPr>
              <a:t>define</a:t>
            </a:r>
            <a:r>
              <a:rPr sz="2800" spc="-150">
                <a:latin typeface="Arial Black"/>
                <a:cs typeface="Arial Black"/>
              </a:rPr>
              <a:t> </a:t>
            </a:r>
            <a:r>
              <a:rPr sz="2800">
                <a:latin typeface="Arial Black"/>
                <a:cs typeface="Arial Black"/>
              </a:rPr>
              <a:t>the</a:t>
            </a:r>
            <a:r>
              <a:rPr sz="2800" spc="-125">
                <a:latin typeface="Arial Black"/>
                <a:cs typeface="Arial Black"/>
              </a:rPr>
              <a:t> </a:t>
            </a:r>
            <a:r>
              <a:rPr sz="2800">
                <a:latin typeface="Arial Black"/>
                <a:cs typeface="Arial Black"/>
              </a:rPr>
              <a:t>methods</a:t>
            </a:r>
            <a:r>
              <a:rPr sz="2800" spc="-125">
                <a:latin typeface="Arial Black"/>
                <a:cs typeface="Arial Black"/>
              </a:rPr>
              <a:t> </a:t>
            </a:r>
            <a:r>
              <a:rPr sz="2800" spc="-25">
                <a:latin typeface="Arial Black"/>
                <a:cs typeface="Arial Black"/>
              </a:rPr>
              <a:t>to </a:t>
            </a:r>
            <a:r>
              <a:rPr sz="2800" spc="-60">
                <a:latin typeface="Arial Black"/>
                <a:cs typeface="Arial Black"/>
              </a:rPr>
              <a:t>achieve</a:t>
            </a:r>
            <a:r>
              <a:rPr sz="2800" spc="-125">
                <a:latin typeface="Arial Black"/>
                <a:cs typeface="Arial Black"/>
              </a:rPr>
              <a:t> </a:t>
            </a:r>
            <a:r>
              <a:rPr sz="2800" spc="-20">
                <a:latin typeface="Arial Black"/>
                <a:cs typeface="Arial Black"/>
              </a:rPr>
              <a:t>them.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14708" y="4513559"/>
            <a:ext cx="13589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>
                <a:latin typeface="Arial"/>
                <a:cs typeface="Arial"/>
              </a:rPr>
              <a:t>Robert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J.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Mckain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43773" y="236799"/>
            <a:ext cx="6482715" cy="5222875"/>
            <a:chOff x="2543773" y="236799"/>
            <a:chExt cx="6482715" cy="5222875"/>
          </a:xfrm>
        </p:grpSpPr>
        <p:sp>
          <p:nvSpPr>
            <p:cNvPr id="9" name="object 9"/>
            <p:cNvSpPr/>
            <p:nvPr/>
          </p:nvSpPr>
          <p:spPr>
            <a:xfrm>
              <a:off x="2607273" y="300299"/>
              <a:ext cx="2028189" cy="3348990"/>
            </a:xfrm>
            <a:custGeom>
              <a:avLst/>
              <a:gdLst/>
              <a:ahLst/>
              <a:cxnLst/>
              <a:rect l="l" t="t" r="r" b="b"/>
              <a:pathLst>
                <a:path w="2028189" h="3348990">
                  <a:moveTo>
                    <a:pt x="2028050" y="0"/>
                  </a:moveTo>
                  <a:lnTo>
                    <a:pt x="1983058" y="20314"/>
                  </a:lnTo>
                  <a:lnTo>
                    <a:pt x="1938468" y="41223"/>
                  </a:lnTo>
                  <a:lnTo>
                    <a:pt x="1894285" y="62720"/>
                  </a:lnTo>
                  <a:lnTo>
                    <a:pt x="1850512" y="84801"/>
                  </a:lnTo>
                  <a:lnTo>
                    <a:pt x="1807152" y="107457"/>
                  </a:lnTo>
                  <a:lnTo>
                    <a:pt x="1764209" y="130685"/>
                  </a:lnTo>
                  <a:lnTo>
                    <a:pt x="1721687" y="154477"/>
                  </a:lnTo>
                  <a:lnTo>
                    <a:pt x="1679590" y="178827"/>
                  </a:lnTo>
                  <a:lnTo>
                    <a:pt x="1637921" y="203729"/>
                  </a:lnTo>
                  <a:lnTo>
                    <a:pt x="1596684" y="229178"/>
                  </a:lnTo>
                  <a:lnTo>
                    <a:pt x="1555882" y="255167"/>
                  </a:lnTo>
                  <a:lnTo>
                    <a:pt x="1515520" y="281689"/>
                  </a:lnTo>
                  <a:lnTo>
                    <a:pt x="1475600" y="308740"/>
                  </a:lnTo>
                  <a:lnTo>
                    <a:pt x="1436127" y="336313"/>
                  </a:lnTo>
                  <a:lnTo>
                    <a:pt x="1397104" y="364401"/>
                  </a:lnTo>
                  <a:lnTo>
                    <a:pt x="1358536" y="393000"/>
                  </a:lnTo>
                  <a:lnTo>
                    <a:pt x="1320424" y="422102"/>
                  </a:lnTo>
                  <a:lnTo>
                    <a:pt x="1282774" y="451702"/>
                  </a:lnTo>
                  <a:lnTo>
                    <a:pt x="1245588" y="481793"/>
                  </a:lnTo>
                  <a:lnTo>
                    <a:pt x="1208872" y="512370"/>
                  </a:lnTo>
                  <a:lnTo>
                    <a:pt x="1172627" y="543426"/>
                  </a:lnTo>
                  <a:lnTo>
                    <a:pt x="1136858" y="574955"/>
                  </a:lnTo>
                  <a:lnTo>
                    <a:pt x="1101568" y="606952"/>
                  </a:lnTo>
                  <a:lnTo>
                    <a:pt x="1066762" y="639410"/>
                  </a:lnTo>
                  <a:lnTo>
                    <a:pt x="1032443" y="672323"/>
                  </a:lnTo>
                  <a:lnTo>
                    <a:pt x="998614" y="705685"/>
                  </a:lnTo>
                  <a:lnTo>
                    <a:pt x="965279" y="739491"/>
                  </a:lnTo>
                  <a:lnTo>
                    <a:pt x="932442" y="773733"/>
                  </a:lnTo>
                  <a:lnTo>
                    <a:pt x="900106" y="808406"/>
                  </a:lnTo>
                  <a:lnTo>
                    <a:pt x="868276" y="843504"/>
                  </a:lnTo>
                  <a:lnTo>
                    <a:pt x="836954" y="879020"/>
                  </a:lnTo>
                  <a:lnTo>
                    <a:pt x="806145" y="914949"/>
                  </a:lnTo>
                  <a:lnTo>
                    <a:pt x="775852" y="951285"/>
                  </a:lnTo>
                  <a:lnTo>
                    <a:pt x="746079" y="988021"/>
                  </a:lnTo>
                  <a:lnTo>
                    <a:pt x="716829" y="1025151"/>
                  </a:lnTo>
                  <a:lnTo>
                    <a:pt x="688106" y="1062670"/>
                  </a:lnTo>
                  <a:lnTo>
                    <a:pt x="659914" y="1100571"/>
                  </a:lnTo>
                  <a:lnTo>
                    <a:pt x="632257" y="1138849"/>
                  </a:lnTo>
                  <a:lnTo>
                    <a:pt x="605137" y="1177496"/>
                  </a:lnTo>
                  <a:lnTo>
                    <a:pt x="578559" y="1216508"/>
                  </a:lnTo>
                  <a:lnTo>
                    <a:pt x="552527" y="1255877"/>
                  </a:lnTo>
                  <a:lnTo>
                    <a:pt x="527044" y="1295599"/>
                  </a:lnTo>
                  <a:lnTo>
                    <a:pt x="502113" y="1335666"/>
                  </a:lnTo>
                  <a:lnTo>
                    <a:pt x="477739" y="1376073"/>
                  </a:lnTo>
                  <a:lnTo>
                    <a:pt x="453925" y="1416814"/>
                  </a:lnTo>
                  <a:lnTo>
                    <a:pt x="430675" y="1457883"/>
                  </a:lnTo>
                  <a:lnTo>
                    <a:pt x="407992" y="1499273"/>
                  </a:lnTo>
                  <a:lnTo>
                    <a:pt x="385880" y="1540978"/>
                  </a:lnTo>
                  <a:lnTo>
                    <a:pt x="364343" y="1582993"/>
                  </a:lnTo>
                  <a:lnTo>
                    <a:pt x="343384" y="1625311"/>
                  </a:lnTo>
                  <a:lnTo>
                    <a:pt x="323007" y="1667927"/>
                  </a:lnTo>
                  <a:lnTo>
                    <a:pt x="303216" y="1710833"/>
                  </a:lnTo>
                  <a:lnTo>
                    <a:pt x="284015" y="1754025"/>
                  </a:lnTo>
                  <a:lnTo>
                    <a:pt x="265406" y="1797496"/>
                  </a:lnTo>
                  <a:lnTo>
                    <a:pt x="247394" y="1841240"/>
                  </a:lnTo>
                  <a:lnTo>
                    <a:pt x="229982" y="1885251"/>
                  </a:lnTo>
                  <a:lnTo>
                    <a:pt x="213175" y="1929523"/>
                  </a:lnTo>
                  <a:lnTo>
                    <a:pt x="196975" y="1974049"/>
                  </a:lnTo>
                  <a:lnTo>
                    <a:pt x="181386" y="2018824"/>
                  </a:lnTo>
                  <a:lnTo>
                    <a:pt x="166412" y="2063842"/>
                  </a:lnTo>
                  <a:lnTo>
                    <a:pt x="152057" y="2109096"/>
                  </a:lnTo>
                  <a:lnTo>
                    <a:pt x="138325" y="2154581"/>
                  </a:lnTo>
                  <a:lnTo>
                    <a:pt x="125218" y="2200290"/>
                  </a:lnTo>
                  <a:lnTo>
                    <a:pt x="112741" y="2246218"/>
                  </a:lnTo>
                  <a:lnTo>
                    <a:pt x="100897" y="2292358"/>
                  </a:lnTo>
                  <a:lnTo>
                    <a:pt x="89691" y="2338704"/>
                  </a:lnTo>
                  <a:lnTo>
                    <a:pt x="79125" y="2385250"/>
                  </a:lnTo>
                  <a:lnTo>
                    <a:pt x="69203" y="2431990"/>
                  </a:lnTo>
                  <a:lnTo>
                    <a:pt x="59929" y="2478918"/>
                  </a:lnTo>
                  <a:lnTo>
                    <a:pt x="51307" y="2526028"/>
                  </a:lnTo>
                  <a:lnTo>
                    <a:pt x="43340" y="2573314"/>
                  </a:lnTo>
                  <a:lnTo>
                    <a:pt x="36032" y="2620770"/>
                  </a:lnTo>
                  <a:lnTo>
                    <a:pt x="29386" y="2668389"/>
                  </a:lnTo>
                  <a:lnTo>
                    <a:pt x="23407" y="2716166"/>
                  </a:lnTo>
                  <a:lnTo>
                    <a:pt x="18098" y="2764095"/>
                  </a:lnTo>
                  <a:lnTo>
                    <a:pt x="13462" y="2812169"/>
                  </a:lnTo>
                  <a:lnTo>
                    <a:pt x="9504" y="2860383"/>
                  </a:lnTo>
                  <a:lnTo>
                    <a:pt x="6227" y="2908730"/>
                  </a:lnTo>
                  <a:lnTo>
                    <a:pt x="3634" y="2957204"/>
                  </a:lnTo>
                  <a:lnTo>
                    <a:pt x="1729" y="3005799"/>
                  </a:lnTo>
                  <a:lnTo>
                    <a:pt x="517" y="3054509"/>
                  </a:lnTo>
                  <a:lnTo>
                    <a:pt x="0" y="3103329"/>
                  </a:lnTo>
                  <a:lnTo>
                    <a:pt x="182" y="3152251"/>
                  </a:lnTo>
                  <a:lnTo>
                    <a:pt x="1067" y="3201271"/>
                  </a:lnTo>
                  <a:lnTo>
                    <a:pt x="2658" y="3250381"/>
                  </a:lnTo>
                  <a:lnTo>
                    <a:pt x="4960" y="3299576"/>
                  </a:lnTo>
                  <a:lnTo>
                    <a:pt x="7976" y="3348850"/>
                  </a:lnTo>
                </a:path>
              </a:pathLst>
            </a:custGeom>
            <a:ln w="127000">
              <a:solidFill>
                <a:srgbClr val="6396B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3400" y="4609860"/>
              <a:ext cx="873125" cy="849630"/>
            </a:xfrm>
            <a:custGeom>
              <a:avLst/>
              <a:gdLst/>
              <a:ahLst/>
              <a:cxnLst/>
              <a:rect l="l" t="t" r="r" b="b"/>
              <a:pathLst>
                <a:path w="873125" h="849629">
                  <a:moveTo>
                    <a:pt x="436511" y="0"/>
                  </a:moveTo>
                  <a:lnTo>
                    <a:pt x="388950" y="2491"/>
                  </a:lnTo>
                  <a:lnTo>
                    <a:pt x="342871" y="9794"/>
                  </a:lnTo>
                  <a:lnTo>
                    <a:pt x="298543" y="21650"/>
                  </a:lnTo>
                  <a:lnTo>
                    <a:pt x="256230" y="37798"/>
                  </a:lnTo>
                  <a:lnTo>
                    <a:pt x="216199" y="57980"/>
                  </a:lnTo>
                  <a:lnTo>
                    <a:pt x="178716" y="81937"/>
                  </a:lnTo>
                  <a:lnTo>
                    <a:pt x="144049" y="109409"/>
                  </a:lnTo>
                  <a:lnTo>
                    <a:pt x="112462" y="140139"/>
                  </a:lnTo>
                  <a:lnTo>
                    <a:pt x="84223" y="173866"/>
                  </a:lnTo>
                  <a:lnTo>
                    <a:pt x="59598" y="210332"/>
                  </a:lnTo>
                  <a:lnTo>
                    <a:pt x="38853" y="249278"/>
                  </a:lnTo>
                  <a:lnTo>
                    <a:pt x="22254" y="290444"/>
                  </a:lnTo>
                  <a:lnTo>
                    <a:pt x="10068" y="333571"/>
                  </a:lnTo>
                  <a:lnTo>
                    <a:pt x="2561" y="378401"/>
                  </a:lnTo>
                  <a:lnTo>
                    <a:pt x="0" y="424675"/>
                  </a:lnTo>
                  <a:lnTo>
                    <a:pt x="2561" y="470948"/>
                  </a:lnTo>
                  <a:lnTo>
                    <a:pt x="10068" y="515778"/>
                  </a:lnTo>
                  <a:lnTo>
                    <a:pt x="22254" y="558906"/>
                  </a:lnTo>
                  <a:lnTo>
                    <a:pt x="38853" y="600072"/>
                  </a:lnTo>
                  <a:lnTo>
                    <a:pt x="59598" y="639017"/>
                  </a:lnTo>
                  <a:lnTo>
                    <a:pt x="84223" y="675483"/>
                  </a:lnTo>
                  <a:lnTo>
                    <a:pt x="112462" y="709211"/>
                  </a:lnTo>
                  <a:lnTo>
                    <a:pt x="144049" y="739940"/>
                  </a:lnTo>
                  <a:lnTo>
                    <a:pt x="178716" y="767413"/>
                  </a:lnTo>
                  <a:lnTo>
                    <a:pt x="216199" y="791370"/>
                  </a:lnTo>
                  <a:lnTo>
                    <a:pt x="256230" y="811552"/>
                  </a:lnTo>
                  <a:lnTo>
                    <a:pt x="298543" y="827700"/>
                  </a:lnTo>
                  <a:lnTo>
                    <a:pt x="342871" y="839555"/>
                  </a:lnTo>
                  <a:lnTo>
                    <a:pt x="388950" y="846858"/>
                  </a:lnTo>
                  <a:lnTo>
                    <a:pt x="436511" y="849350"/>
                  </a:lnTo>
                  <a:lnTo>
                    <a:pt x="484075" y="846858"/>
                  </a:lnTo>
                  <a:lnTo>
                    <a:pt x="530155" y="839555"/>
                  </a:lnTo>
                  <a:lnTo>
                    <a:pt x="574486" y="827700"/>
                  </a:lnTo>
                  <a:lnTo>
                    <a:pt x="616801" y="811552"/>
                  </a:lnTo>
                  <a:lnTo>
                    <a:pt x="656833" y="791370"/>
                  </a:lnTo>
                  <a:lnTo>
                    <a:pt x="694316" y="767413"/>
                  </a:lnTo>
                  <a:lnTo>
                    <a:pt x="728985" y="739940"/>
                  </a:lnTo>
                  <a:lnTo>
                    <a:pt x="760572" y="709211"/>
                  </a:lnTo>
                  <a:lnTo>
                    <a:pt x="788811" y="675483"/>
                  </a:lnTo>
                  <a:lnTo>
                    <a:pt x="813437" y="639017"/>
                  </a:lnTo>
                  <a:lnTo>
                    <a:pt x="834182" y="600072"/>
                  </a:lnTo>
                  <a:lnTo>
                    <a:pt x="850781" y="558906"/>
                  </a:lnTo>
                  <a:lnTo>
                    <a:pt x="862967" y="515778"/>
                  </a:lnTo>
                  <a:lnTo>
                    <a:pt x="870474" y="470948"/>
                  </a:lnTo>
                  <a:lnTo>
                    <a:pt x="873036" y="424675"/>
                  </a:lnTo>
                  <a:lnTo>
                    <a:pt x="870474" y="378401"/>
                  </a:lnTo>
                  <a:lnTo>
                    <a:pt x="862967" y="333571"/>
                  </a:lnTo>
                  <a:lnTo>
                    <a:pt x="850781" y="290444"/>
                  </a:lnTo>
                  <a:lnTo>
                    <a:pt x="834182" y="249278"/>
                  </a:lnTo>
                  <a:lnTo>
                    <a:pt x="813437" y="210332"/>
                  </a:lnTo>
                  <a:lnTo>
                    <a:pt x="788811" y="173866"/>
                  </a:lnTo>
                  <a:lnTo>
                    <a:pt x="760572" y="140139"/>
                  </a:lnTo>
                  <a:lnTo>
                    <a:pt x="728985" y="109409"/>
                  </a:lnTo>
                  <a:lnTo>
                    <a:pt x="694316" y="81937"/>
                  </a:lnTo>
                  <a:lnTo>
                    <a:pt x="656833" y="57980"/>
                  </a:lnTo>
                  <a:lnTo>
                    <a:pt x="616801" y="37798"/>
                  </a:lnTo>
                  <a:lnTo>
                    <a:pt x="574486" y="21650"/>
                  </a:lnTo>
                  <a:lnTo>
                    <a:pt x="530155" y="9794"/>
                  </a:lnTo>
                  <a:lnTo>
                    <a:pt x="484075" y="2491"/>
                  </a:lnTo>
                  <a:lnTo>
                    <a:pt x="436511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092672" y="6425615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>
                <a:solidFill>
                  <a:srgbClr val="F5F5F5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01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752"/>
                </a:lnTo>
                <a:lnTo>
                  <a:pt x="11316144" y="586752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1" y="5807075"/>
            <a:ext cx="564767" cy="9143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1771" rIns="0" bIns="0" rtlCol="0">
            <a:spAutoFit/>
          </a:bodyPr>
          <a:lstStyle/>
          <a:p>
            <a:pPr marL="3464560">
              <a:lnSpc>
                <a:spcPct val="100000"/>
              </a:lnSpc>
              <a:spcBef>
                <a:spcPts val="100"/>
              </a:spcBef>
            </a:pPr>
            <a:r>
              <a:rPr spc="110"/>
              <a:t>Questions?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974" y="1599593"/>
            <a:ext cx="10515596" cy="435132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6939" y="6422580"/>
            <a:ext cx="775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0">
                <a:solidFill>
                  <a:srgbClr val="F5F5F5"/>
                </a:solidFill>
                <a:latin typeface="Lucida Sans Unicode"/>
                <a:cs typeface="Lucida Sans Unicode"/>
              </a:rPr>
              <a:t>10/3/2025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2817" y="6422580"/>
            <a:ext cx="211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>
                <a:solidFill>
                  <a:srgbClr val="F5F5F5"/>
                </a:solidFill>
                <a:latin typeface="Lucida Sans Unicode"/>
                <a:cs typeface="Lucida Sans Unicode"/>
              </a:rPr>
              <a:t>30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01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752"/>
                  </a:lnTo>
                  <a:lnTo>
                    <a:pt x="11316144" y="586752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90961" y="5807075"/>
              <a:ext cx="564767" cy="9143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780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9050">
            <a:solidFill>
              <a:srgbClr val="5A00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7820" y="2256434"/>
            <a:ext cx="8580120" cy="7080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35"/>
              </a:spcBef>
            </a:pPr>
            <a:r>
              <a:rPr sz="4000" b="0">
                <a:solidFill>
                  <a:srgbClr val="F5F5F5"/>
                </a:solidFill>
                <a:latin typeface="Georgia"/>
                <a:cs typeface="Georgia"/>
              </a:rPr>
              <a:t>Principal’s</a:t>
            </a:r>
            <a:r>
              <a:rPr sz="4000" b="0" spc="-15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4000" b="0" spc="-10">
                <a:solidFill>
                  <a:srgbClr val="F5F5F5"/>
                </a:solidFill>
                <a:latin typeface="Georgia"/>
                <a:cs typeface="Georgia"/>
              </a:rPr>
              <a:t>Report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82" y="6341722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5F5F5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54753" y="6013083"/>
            <a:ext cx="1282001" cy="5979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937" y="-7937"/>
            <a:ext cx="12200255" cy="6866255"/>
            <a:chOff x="-7937" y="-7937"/>
            <a:chExt cx="12200255" cy="6866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2359" y="5617464"/>
              <a:ext cx="564769" cy="9143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946275" cy="3416300"/>
            </a:xfrm>
            <a:custGeom>
              <a:avLst/>
              <a:gdLst/>
              <a:ahLst/>
              <a:cxnLst/>
              <a:rect l="l" t="t" r="r" b="b"/>
              <a:pathLst>
                <a:path w="1946275" h="3416300">
                  <a:moveTo>
                    <a:pt x="0" y="1687265"/>
                  </a:moveTo>
                  <a:lnTo>
                    <a:pt x="1158704" y="861800"/>
                  </a:lnTo>
                  <a:lnTo>
                    <a:pt x="1228148" y="0"/>
                  </a:lnTo>
                </a:path>
                <a:path w="1946275" h="3416300">
                  <a:moveTo>
                    <a:pt x="0" y="3416257"/>
                  </a:moveTo>
                  <a:lnTo>
                    <a:pt x="904708" y="3038696"/>
                  </a:lnTo>
                  <a:lnTo>
                    <a:pt x="0" y="124612"/>
                  </a:lnTo>
                </a:path>
                <a:path w="1946275" h="3416300">
                  <a:moveTo>
                    <a:pt x="0" y="2604417"/>
                  </a:moveTo>
                  <a:lnTo>
                    <a:pt x="1445700" y="2130066"/>
                  </a:lnTo>
                  <a:lnTo>
                    <a:pt x="1946176" y="0"/>
                  </a:lnTo>
                </a:path>
              </a:pathLst>
            </a:custGeom>
            <a:ln w="15668">
              <a:solidFill>
                <a:srgbClr val="F5F5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407285" cy="895985"/>
            </a:xfrm>
            <a:custGeom>
              <a:avLst/>
              <a:gdLst/>
              <a:ahLst/>
              <a:cxnLst/>
              <a:rect l="l" t="t" r="r" b="b"/>
              <a:pathLst>
                <a:path w="2407285" h="895985">
                  <a:moveTo>
                    <a:pt x="0" y="895416"/>
                  </a:moveTo>
                  <a:lnTo>
                    <a:pt x="2407223" y="0"/>
                  </a:lnTo>
                </a:path>
              </a:pathLst>
            </a:custGeom>
            <a:ln w="15668">
              <a:solidFill>
                <a:srgbClr val="F5F5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6767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100"/>
              </a:spcBef>
            </a:pPr>
            <a:r>
              <a:rPr sz="4800">
                <a:solidFill>
                  <a:srgbClr val="000000"/>
                </a:solidFill>
              </a:rPr>
              <a:t>Action</a:t>
            </a:r>
            <a:r>
              <a:rPr sz="4800" spc="15">
                <a:solidFill>
                  <a:srgbClr val="000000"/>
                </a:solidFill>
              </a:rPr>
              <a:t> </a:t>
            </a:r>
            <a:r>
              <a:rPr sz="4800" spc="85">
                <a:solidFill>
                  <a:srgbClr val="000000"/>
                </a:solidFill>
              </a:rPr>
              <a:t>Items</a:t>
            </a:r>
            <a:endParaRPr sz="4800"/>
          </a:p>
        </p:txBody>
      </p:sp>
      <p:grpSp>
        <p:nvGrpSpPr>
          <p:cNvPr id="8" name="object 8"/>
          <p:cNvGrpSpPr/>
          <p:nvPr/>
        </p:nvGrpSpPr>
        <p:grpSpPr>
          <a:xfrm>
            <a:off x="6554316" y="-9525"/>
            <a:ext cx="5647690" cy="6877050"/>
            <a:chOff x="6554316" y="-9525"/>
            <a:chExt cx="5647690" cy="6877050"/>
          </a:xfrm>
        </p:grpSpPr>
        <p:sp>
          <p:nvSpPr>
            <p:cNvPr id="9" name="object 9"/>
            <p:cNvSpPr/>
            <p:nvPr/>
          </p:nvSpPr>
          <p:spPr>
            <a:xfrm>
              <a:off x="6563840" y="0"/>
              <a:ext cx="5628640" cy="6858000"/>
            </a:xfrm>
            <a:custGeom>
              <a:avLst/>
              <a:gdLst/>
              <a:ahLst/>
              <a:cxnLst/>
              <a:rect l="l" t="t" r="r" b="b"/>
              <a:pathLst>
                <a:path w="5628640" h="6858000">
                  <a:moveTo>
                    <a:pt x="4222673" y="0"/>
                  </a:moveTo>
                  <a:lnTo>
                    <a:pt x="0" y="0"/>
                  </a:lnTo>
                  <a:lnTo>
                    <a:pt x="1405483" y="6858000"/>
                  </a:lnTo>
                  <a:lnTo>
                    <a:pt x="5628170" y="6858000"/>
                  </a:lnTo>
                  <a:lnTo>
                    <a:pt x="4222673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841" y="0"/>
              <a:ext cx="5628640" cy="6858000"/>
            </a:xfrm>
            <a:custGeom>
              <a:avLst/>
              <a:gdLst/>
              <a:ahLst/>
              <a:cxnLst/>
              <a:rect l="l" t="t" r="r" b="b"/>
              <a:pathLst>
                <a:path w="5628640" h="6858000">
                  <a:moveTo>
                    <a:pt x="0" y="0"/>
                  </a:moveTo>
                  <a:lnTo>
                    <a:pt x="1405484" y="6858000"/>
                  </a:lnTo>
                  <a:lnTo>
                    <a:pt x="5628158" y="6858000"/>
                  </a:lnTo>
                  <a:lnTo>
                    <a:pt x="4222673" y="0"/>
                  </a:lnTo>
                </a:path>
              </a:pathLst>
            </a:custGeom>
            <a:ln w="19050">
              <a:solidFill>
                <a:srgbClr val="5A00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175245" y="1497004"/>
            <a:ext cx="6492875" cy="4106252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86715" indent="-374015">
              <a:lnSpc>
                <a:spcPct val="100000"/>
              </a:lnSpc>
              <a:spcBef>
                <a:spcPts val="1300"/>
              </a:spcBef>
              <a:buSzPct val="97222"/>
              <a:buAutoNum type="arabicPeriod"/>
              <a:tabLst>
                <a:tab pos="386715" algn="l"/>
              </a:tabLst>
            </a:pPr>
            <a:r>
              <a:rPr spc="55"/>
              <a:t>Approval</a:t>
            </a:r>
            <a:r>
              <a:rPr spc="-25"/>
              <a:t> </a:t>
            </a:r>
            <a:r>
              <a:t>of</a:t>
            </a:r>
            <a:r>
              <a:rPr spc="-55"/>
              <a:t> </a:t>
            </a:r>
            <a:r>
              <a:rPr spc="80"/>
              <a:t>Agenda</a:t>
            </a:r>
          </a:p>
          <a:p>
            <a:pPr marL="386715" indent="-374015">
              <a:lnSpc>
                <a:spcPct val="100000"/>
              </a:lnSpc>
              <a:spcBef>
                <a:spcPts val="1200"/>
              </a:spcBef>
              <a:buSzPct val="97222"/>
              <a:buAutoNum type="arabicPeriod"/>
              <a:tabLst>
                <a:tab pos="386715" algn="l"/>
              </a:tabLst>
            </a:pPr>
            <a:r>
              <a:rPr spc="60"/>
              <a:t>Approval</a:t>
            </a:r>
            <a:r>
              <a:rPr spc="-35"/>
              <a:t> </a:t>
            </a:r>
            <a:r>
              <a:t>of</a:t>
            </a:r>
            <a:r>
              <a:rPr spc="-65"/>
              <a:t> </a:t>
            </a:r>
            <a:r>
              <a:rPr spc="85"/>
              <a:t>Previous</a:t>
            </a:r>
            <a:r>
              <a:rPr spc="-65"/>
              <a:t> </a:t>
            </a:r>
            <a:r>
              <a:rPr spc="35"/>
              <a:t>Minutes</a:t>
            </a:r>
            <a:endParaRPr lang="en-US" spc="35"/>
          </a:p>
          <a:p>
            <a:pPr marL="386715" indent="-374015">
              <a:lnSpc>
                <a:spcPct val="100000"/>
              </a:lnSpc>
              <a:spcBef>
                <a:spcPts val="1200"/>
              </a:spcBef>
              <a:buSzPct val="97222"/>
              <a:buAutoNum type="arabicPeriod"/>
              <a:tabLst>
                <a:tab pos="386715" algn="l"/>
              </a:tabLst>
            </a:pPr>
            <a:r>
              <a:rPr lang="en-US" spc="35"/>
              <a:t>Approval of vacant Community Member Seat </a:t>
            </a:r>
          </a:p>
          <a:p>
            <a:pPr marL="386715" indent="-374015">
              <a:lnSpc>
                <a:spcPct val="100000"/>
              </a:lnSpc>
              <a:spcBef>
                <a:spcPts val="1200"/>
              </a:spcBef>
              <a:buSzPct val="97222"/>
              <a:buAutoNum type="arabicPeriod"/>
              <a:tabLst>
                <a:tab pos="386715" algn="l"/>
              </a:tabLst>
            </a:pPr>
            <a:r>
              <a:rPr lang="en-US" spc="35"/>
              <a:t>Approval of vacant Swing Seat</a:t>
            </a:r>
          </a:p>
          <a:p>
            <a:pPr marL="386715" indent="-374015">
              <a:lnSpc>
                <a:spcPct val="100000"/>
              </a:lnSpc>
              <a:spcBef>
                <a:spcPts val="1200"/>
              </a:spcBef>
              <a:buSzPct val="97222"/>
              <a:buAutoNum type="arabicPeriod"/>
              <a:tabLst>
                <a:tab pos="386715" algn="l"/>
              </a:tabLst>
            </a:pPr>
            <a:r>
              <a:rPr lang="en-US" spc="35"/>
              <a:t>Approval of vacant Student Seat </a:t>
            </a: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2562" y="6061752"/>
            <a:ext cx="1652039" cy="6498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54E4E-5AA0-E32E-7E08-4D906B84B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76D24CD-E138-C624-6B3C-4D24D2AAC5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1" y="5807075"/>
            <a:ext cx="564767" cy="9143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A9B38BA2-3019-877D-4816-32E6DD8EF0D1}"/>
              </a:ext>
            </a:extLst>
          </p:cNvPr>
          <p:cNvSpPr txBox="1"/>
          <p:nvPr/>
        </p:nvSpPr>
        <p:spPr>
          <a:xfrm>
            <a:off x="0" y="6141188"/>
            <a:ext cx="11316335" cy="58737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140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L="929640">
              <a:lnSpc>
                <a:spcPct val="100000"/>
              </a:lnSpc>
              <a:spcBef>
                <a:spcPts val="5"/>
              </a:spcBef>
              <a:tabLst>
                <a:tab pos="11081385" algn="l"/>
              </a:tabLst>
            </a:pPr>
            <a:r>
              <a:rPr sz="1200" spc="-10">
                <a:solidFill>
                  <a:srgbClr val="F5F5F5"/>
                </a:solidFill>
                <a:latin typeface="Lucida Sans Unicode"/>
                <a:cs typeface="Lucida Sans Unicode"/>
              </a:rPr>
              <a:t>10/3/2025</a:t>
            </a:r>
            <a:r>
              <a:rPr sz="1200">
                <a:solidFill>
                  <a:srgbClr val="F5F5F5"/>
                </a:solidFill>
                <a:latin typeface="Lucida Sans Unicode"/>
                <a:cs typeface="Lucida Sans Unicode"/>
              </a:rPr>
              <a:t>	</a:t>
            </a:r>
            <a:r>
              <a:rPr sz="1200" spc="-25">
                <a:solidFill>
                  <a:srgbClr val="F5F5F5"/>
                </a:solidFill>
                <a:latin typeface="Lucida Sans Unicode"/>
                <a:cs typeface="Lucida Sans Unicode"/>
              </a:rPr>
              <a:t>33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23370C0-1C46-532C-FB79-6936D89BE1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5076" y="131190"/>
            <a:ext cx="3536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90">
                <a:latin typeface="Arial Black"/>
                <a:cs typeface="Arial Black"/>
              </a:rPr>
              <a:t>SCHOOL</a:t>
            </a:r>
            <a:r>
              <a:rPr sz="2800" b="0" spc="-125">
                <a:latin typeface="Arial Black"/>
                <a:cs typeface="Arial Black"/>
              </a:rPr>
              <a:t> </a:t>
            </a:r>
            <a:r>
              <a:rPr sz="2800" b="0" spc="-70">
                <a:latin typeface="Arial Black"/>
                <a:cs typeface="Arial Black"/>
              </a:rPr>
              <a:t>UPDATES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B974697-8C6D-201C-D411-FB4DEEF5A1D1}"/>
              </a:ext>
            </a:extLst>
          </p:cNvPr>
          <p:cNvSpPr txBox="1"/>
          <p:nvPr/>
        </p:nvSpPr>
        <p:spPr>
          <a:xfrm>
            <a:off x="347781" y="795485"/>
            <a:ext cx="10006965" cy="5013552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065" marR="5080" algn="l">
              <a:lnSpc>
                <a:spcPct val="100000"/>
              </a:lnSpc>
              <a:spcBef>
                <a:spcPts val="95"/>
              </a:spcBef>
            </a:pPr>
            <a:r>
              <a:rPr lang="en-US" sz="4000" u="sng" spc="-10">
                <a:solidFill>
                  <a:srgbClr val="D7031C"/>
                </a:solidFill>
                <a:latin typeface="Arial Black"/>
                <a:cs typeface="Arial Black"/>
              </a:rPr>
              <a:t>Instruction</a:t>
            </a:r>
          </a:p>
          <a:p>
            <a:pPr marL="12065" marR="5080" algn="l">
              <a:spcBef>
                <a:spcPts val="95"/>
              </a:spcBef>
            </a:pPr>
            <a:r>
              <a:rPr lang="en-US" sz="4000" spc="-10">
                <a:solidFill>
                  <a:schemeClr val="tx1"/>
                </a:solidFill>
                <a:latin typeface="Arial Black"/>
                <a:cs typeface="Arial Black"/>
              </a:rPr>
              <a:t>Talent Reviews Completed</a:t>
            </a:r>
          </a:p>
          <a:p>
            <a:pPr marL="12065" marR="5080" algn="l">
              <a:spcBef>
                <a:spcPts val="95"/>
              </a:spcBef>
            </a:pPr>
            <a:r>
              <a:rPr lang="en-US" sz="4000" spc="-10">
                <a:solidFill>
                  <a:schemeClr val="tx1"/>
                </a:solidFill>
                <a:latin typeface="Arial Black"/>
                <a:cs typeface="Arial Black"/>
              </a:rPr>
              <a:t>Our Primary Instructional Focus (Academic Monitoring)</a:t>
            </a:r>
          </a:p>
          <a:p>
            <a:pPr marL="12065" marR="5080" algn="l">
              <a:spcBef>
                <a:spcPts val="95"/>
              </a:spcBef>
            </a:pPr>
            <a:endParaRPr lang="en-US" sz="4000" u="sng" spc="-10">
              <a:solidFill>
                <a:srgbClr val="D7031C"/>
              </a:solidFill>
              <a:latin typeface="Arial Black"/>
              <a:cs typeface="Arial Black"/>
            </a:endParaRPr>
          </a:p>
          <a:p>
            <a:pPr marL="12065" marR="5080" algn="l">
              <a:spcBef>
                <a:spcPts val="95"/>
              </a:spcBef>
            </a:pPr>
            <a:r>
              <a:rPr lang="en-US" sz="4000" u="sng" spc="-10">
                <a:solidFill>
                  <a:srgbClr val="D7031C"/>
                </a:solidFill>
                <a:latin typeface="Arial Black"/>
                <a:cs typeface="Arial Black"/>
              </a:rPr>
              <a:t>Safety Security</a:t>
            </a:r>
            <a:endParaRPr lang="en-US"/>
          </a:p>
          <a:p>
            <a:pPr marL="12065" marR="5080" algn="l">
              <a:spcBef>
                <a:spcPts val="95"/>
              </a:spcBef>
            </a:pPr>
            <a:r>
              <a:rPr lang="en-US" sz="4000" spc="-10">
                <a:solidFill>
                  <a:schemeClr val="tx1"/>
                </a:solidFill>
                <a:latin typeface="Arial Black"/>
                <a:cs typeface="Arial Black"/>
              </a:rPr>
              <a:t>SRO schedule change </a:t>
            </a:r>
          </a:p>
          <a:p>
            <a:pPr marL="12065" marR="5080" algn="l">
              <a:spcBef>
                <a:spcPts val="95"/>
              </a:spcBef>
            </a:pPr>
            <a:endParaRPr lang="en-US" sz="4000" spc="-10">
              <a:solidFill>
                <a:srgbClr val="D7031C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5936791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1" y="5807075"/>
            <a:ext cx="564767" cy="9143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6119101"/>
            <a:ext cx="11316335" cy="587375"/>
          </a:xfrm>
          <a:prstGeom prst="rect">
            <a:avLst/>
          </a:prstGeom>
          <a:solidFill>
            <a:srgbClr val="D7031C"/>
          </a:solidFill>
        </p:spPr>
        <p:txBody>
          <a:bodyPr vert="horz" wrap="square" lIns="0" tIns="140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L="929640">
              <a:lnSpc>
                <a:spcPct val="100000"/>
              </a:lnSpc>
              <a:spcBef>
                <a:spcPts val="5"/>
              </a:spcBef>
              <a:tabLst>
                <a:tab pos="11081385" algn="l"/>
              </a:tabLst>
            </a:pPr>
            <a:r>
              <a:rPr sz="1200" spc="-10">
                <a:solidFill>
                  <a:srgbClr val="F5F5F5"/>
                </a:solidFill>
                <a:latin typeface="Lucida Sans Unicode"/>
                <a:cs typeface="Lucida Sans Unicode"/>
              </a:rPr>
              <a:t>10/3/2025</a:t>
            </a:r>
            <a:r>
              <a:rPr sz="1200">
                <a:solidFill>
                  <a:srgbClr val="F5F5F5"/>
                </a:solidFill>
                <a:latin typeface="Lucida Sans Unicode"/>
                <a:cs typeface="Lucida Sans Unicode"/>
              </a:rPr>
              <a:t>	</a:t>
            </a:r>
            <a:r>
              <a:rPr sz="1200" spc="-25">
                <a:solidFill>
                  <a:srgbClr val="F5F5F5"/>
                </a:solidFill>
                <a:latin typeface="Lucida Sans Unicode"/>
                <a:cs typeface="Lucida Sans Unicode"/>
              </a:rPr>
              <a:t>33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34760" y="238137"/>
            <a:ext cx="3536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90">
                <a:latin typeface="Arial Black"/>
                <a:cs typeface="Arial Black"/>
              </a:rPr>
              <a:t>SCHOOL</a:t>
            </a:r>
            <a:r>
              <a:rPr sz="2800" b="0" spc="-125">
                <a:latin typeface="Arial Black"/>
                <a:cs typeface="Arial Black"/>
              </a:rPr>
              <a:t> </a:t>
            </a:r>
            <a:r>
              <a:rPr sz="2800" b="0" spc="-70">
                <a:latin typeface="Arial Black"/>
                <a:cs typeface="Arial Black"/>
              </a:rPr>
              <a:t>UPDATES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097" y="461274"/>
            <a:ext cx="8175492" cy="5377754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065" marR="5080" algn="l">
              <a:lnSpc>
                <a:spcPct val="100000"/>
              </a:lnSpc>
              <a:spcBef>
                <a:spcPts val="95"/>
              </a:spcBef>
            </a:pPr>
            <a:endParaRPr lang="en-US">
              <a:solidFill>
                <a:schemeClr val="tx1"/>
              </a:solidFill>
            </a:endParaRPr>
          </a:p>
          <a:p>
            <a:pPr marL="12065" marR="5080" algn="l">
              <a:spcBef>
                <a:spcPts val="95"/>
              </a:spcBef>
            </a:pPr>
            <a:r>
              <a:rPr lang="en-US" sz="3600" u="sng" spc="-10">
                <a:solidFill>
                  <a:srgbClr val="D7031C"/>
                </a:solidFill>
                <a:latin typeface="Arial Black"/>
                <a:cs typeface="Arial Black"/>
              </a:rPr>
              <a:t>Facilities</a:t>
            </a:r>
          </a:p>
          <a:p>
            <a:pPr marL="12065" marR="5080" algn="l">
              <a:spcBef>
                <a:spcPts val="95"/>
              </a:spcBef>
            </a:pPr>
            <a:r>
              <a:rPr lang="en-US" sz="3600" spc="-10">
                <a:solidFill>
                  <a:schemeClr val="tx1"/>
                </a:solidFill>
                <a:latin typeface="Arial Black"/>
                <a:cs typeface="Arial Black"/>
              </a:rPr>
              <a:t>Construction Updates </a:t>
            </a:r>
          </a:p>
          <a:p>
            <a:pPr marL="755015" marR="5080" indent="-742950" algn="l">
              <a:spcBef>
                <a:spcPts val="95"/>
              </a:spcBef>
              <a:buAutoNum type="arabicPeriod"/>
            </a:pPr>
            <a:r>
              <a:rPr lang="en-US" sz="3600" spc="-10">
                <a:solidFill>
                  <a:schemeClr val="tx1"/>
                </a:solidFill>
                <a:latin typeface="Arial Black"/>
                <a:cs typeface="Arial Black"/>
              </a:rPr>
              <a:t>Roof renovation</a:t>
            </a:r>
          </a:p>
          <a:p>
            <a:pPr marL="755015" marR="5080" indent="-742950" algn="l">
              <a:spcBef>
                <a:spcPts val="95"/>
              </a:spcBef>
              <a:buAutoNum type="arabicPeriod"/>
            </a:pPr>
            <a:r>
              <a:rPr lang="en-US" sz="3600" spc="-10">
                <a:solidFill>
                  <a:schemeClr val="tx1"/>
                </a:solidFill>
                <a:latin typeface="Arial Black"/>
                <a:cs typeface="Arial Black"/>
              </a:rPr>
              <a:t>Gym renovation</a:t>
            </a:r>
          </a:p>
          <a:p>
            <a:pPr marL="755015" marR="5080" indent="-742950" algn="l">
              <a:spcBef>
                <a:spcPts val="95"/>
              </a:spcBef>
              <a:buAutoNum type="arabicPeriod"/>
            </a:pPr>
            <a:r>
              <a:rPr lang="en-US" sz="3600" spc="-10">
                <a:solidFill>
                  <a:schemeClr val="tx1"/>
                </a:solidFill>
                <a:latin typeface="Arial Black"/>
                <a:cs typeface="Arial Black"/>
              </a:rPr>
              <a:t>Counselor's suite update</a:t>
            </a:r>
          </a:p>
          <a:p>
            <a:pPr marL="12065" marR="5080" algn="l">
              <a:spcBef>
                <a:spcPts val="95"/>
              </a:spcBef>
            </a:pPr>
            <a:r>
              <a:rPr lang="en-US" sz="3600" u="sng" spc="-10">
                <a:solidFill>
                  <a:srgbClr val="D7031C"/>
                </a:solidFill>
                <a:latin typeface="Arial Black"/>
              </a:rPr>
              <a:t>HR</a:t>
            </a:r>
          </a:p>
          <a:p>
            <a:pPr marL="12065" marR="5080" algn="l">
              <a:spcBef>
                <a:spcPts val="95"/>
              </a:spcBef>
            </a:pPr>
            <a:r>
              <a:rPr lang="en-US" sz="3600" spc="-10">
                <a:solidFill>
                  <a:schemeClr val="tx1"/>
                </a:solidFill>
                <a:latin typeface="Arial Black"/>
              </a:rPr>
              <a:t>Part-Time Grad. Coach hired</a:t>
            </a:r>
          </a:p>
          <a:p>
            <a:pPr marL="12065" marR="5080" algn="l">
              <a:spcBef>
                <a:spcPts val="95"/>
              </a:spcBef>
            </a:pPr>
            <a:r>
              <a:rPr lang="en-US" sz="3600" spc="-10">
                <a:solidFill>
                  <a:schemeClr val="tx1"/>
                </a:solidFill>
                <a:latin typeface="Arial Black"/>
              </a:rPr>
              <a:t>Restorative Practice Coach recommended to HR</a:t>
            </a:r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6858000"/>
                </a:moveTo>
                <a:lnTo>
                  <a:pt x="6096000" y="6858000"/>
                </a:lnTo>
                <a:lnTo>
                  <a:pt x="6096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860" y="6163489"/>
            <a:ext cx="1070986" cy="5453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" y="7467"/>
            <a:ext cx="2242820" cy="20955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706726" y="0"/>
            <a:ext cx="7485380" cy="6858000"/>
            <a:chOff x="4706726" y="0"/>
            <a:chExt cx="7485380" cy="6858000"/>
          </a:xfrm>
        </p:grpSpPr>
        <p:sp>
          <p:nvSpPr>
            <p:cNvPr id="6" name="object 6"/>
            <p:cNvSpPr/>
            <p:nvPr/>
          </p:nvSpPr>
          <p:spPr>
            <a:xfrm>
              <a:off x="6095999" y="0"/>
              <a:ext cx="6096635" cy="6858000"/>
            </a:xfrm>
            <a:custGeom>
              <a:avLst/>
              <a:gdLst/>
              <a:ahLst/>
              <a:cxnLst/>
              <a:rect l="l" t="t" r="r" b="b"/>
              <a:pathLst>
                <a:path w="6096634" h="6858000">
                  <a:moveTo>
                    <a:pt x="609601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12" y="6858000"/>
                  </a:lnTo>
                  <a:lnTo>
                    <a:pt x="6096012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12116" y="4315563"/>
              <a:ext cx="84280" cy="842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515238" y="3714531"/>
              <a:ext cx="481330" cy="1887855"/>
            </a:xfrm>
            <a:custGeom>
              <a:avLst/>
              <a:gdLst/>
              <a:ahLst/>
              <a:cxnLst/>
              <a:rect l="l" t="t" r="r" b="b"/>
              <a:pathLst>
                <a:path w="481329" h="1887854">
                  <a:moveTo>
                    <a:pt x="42140" y="84249"/>
                  </a:moveTo>
                  <a:lnTo>
                    <a:pt x="25738" y="80938"/>
                  </a:lnTo>
                  <a:lnTo>
                    <a:pt x="12344" y="71910"/>
                  </a:lnTo>
                  <a:lnTo>
                    <a:pt x="3312" y="58520"/>
                  </a:lnTo>
                  <a:lnTo>
                    <a:pt x="0" y="42124"/>
                  </a:lnTo>
                  <a:lnTo>
                    <a:pt x="3356" y="25663"/>
                  </a:lnTo>
                  <a:lnTo>
                    <a:pt x="12394" y="12305"/>
                  </a:lnTo>
                  <a:lnTo>
                    <a:pt x="25787" y="3301"/>
                  </a:lnTo>
                  <a:lnTo>
                    <a:pt x="42140" y="0"/>
                  </a:lnTo>
                  <a:lnTo>
                    <a:pt x="58522" y="3301"/>
                  </a:lnTo>
                  <a:lnTo>
                    <a:pt x="71907" y="12305"/>
                  </a:lnTo>
                  <a:lnTo>
                    <a:pt x="80943" y="25663"/>
                  </a:lnTo>
                  <a:lnTo>
                    <a:pt x="84280" y="42124"/>
                  </a:lnTo>
                  <a:lnTo>
                    <a:pt x="80968" y="58520"/>
                  </a:lnTo>
                  <a:lnTo>
                    <a:pt x="71936" y="71910"/>
                  </a:lnTo>
                  <a:lnTo>
                    <a:pt x="58541" y="80938"/>
                  </a:lnTo>
                  <a:lnTo>
                    <a:pt x="42140" y="84249"/>
                  </a:lnTo>
                  <a:close/>
                </a:path>
                <a:path w="481329" h="1887854">
                  <a:moveTo>
                    <a:pt x="439017" y="84249"/>
                  </a:moveTo>
                  <a:lnTo>
                    <a:pt x="422615" y="80938"/>
                  </a:lnTo>
                  <a:lnTo>
                    <a:pt x="409221" y="71910"/>
                  </a:lnTo>
                  <a:lnTo>
                    <a:pt x="400189" y="58520"/>
                  </a:lnTo>
                  <a:lnTo>
                    <a:pt x="396876" y="42124"/>
                  </a:lnTo>
                  <a:lnTo>
                    <a:pt x="400230" y="25667"/>
                  </a:lnTo>
                  <a:lnTo>
                    <a:pt x="409266" y="12309"/>
                  </a:lnTo>
                  <a:lnTo>
                    <a:pt x="422657" y="3302"/>
                  </a:lnTo>
                  <a:lnTo>
                    <a:pt x="439017" y="0"/>
                  </a:lnTo>
                  <a:lnTo>
                    <a:pt x="455480" y="3302"/>
                  </a:lnTo>
                  <a:lnTo>
                    <a:pt x="468843" y="12309"/>
                  </a:lnTo>
                  <a:lnTo>
                    <a:pt x="477853" y="25667"/>
                  </a:lnTo>
                  <a:lnTo>
                    <a:pt x="481157" y="42124"/>
                  </a:lnTo>
                  <a:lnTo>
                    <a:pt x="477846" y="58520"/>
                  </a:lnTo>
                  <a:lnTo>
                    <a:pt x="468817" y="71910"/>
                  </a:lnTo>
                  <a:lnTo>
                    <a:pt x="455422" y="80938"/>
                  </a:lnTo>
                  <a:lnTo>
                    <a:pt x="439017" y="84249"/>
                  </a:lnTo>
                  <a:close/>
                </a:path>
                <a:path w="481329" h="1887854">
                  <a:moveTo>
                    <a:pt x="42140" y="384765"/>
                  </a:moveTo>
                  <a:lnTo>
                    <a:pt x="25738" y="381455"/>
                  </a:lnTo>
                  <a:lnTo>
                    <a:pt x="12344" y="372426"/>
                  </a:lnTo>
                  <a:lnTo>
                    <a:pt x="3312" y="359036"/>
                  </a:lnTo>
                  <a:lnTo>
                    <a:pt x="0" y="342641"/>
                  </a:lnTo>
                  <a:lnTo>
                    <a:pt x="3312" y="326245"/>
                  </a:lnTo>
                  <a:lnTo>
                    <a:pt x="12344" y="312855"/>
                  </a:lnTo>
                  <a:lnTo>
                    <a:pt x="25738" y="303827"/>
                  </a:lnTo>
                  <a:lnTo>
                    <a:pt x="42140" y="300516"/>
                  </a:lnTo>
                  <a:lnTo>
                    <a:pt x="58541" y="303827"/>
                  </a:lnTo>
                  <a:lnTo>
                    <a:pt x="71936" y="312855"/>
                  </a:lnTo>
                  <a:lnTo>
                    <a:pt x="80968" y="326245"/>
                  </a:lnTo>
                  <a:lnTo>
                    <a:pt x="84280" y="342641"/>
                  </a:lnTo>
                  <a:lnTo>
                    <a:pt x="80968" y="359036"/>
                  </a:lnTo>
                  <a:lnTo>
                    <a:pt x="71936" y="372426"/>
                  </a:lnTo>
                  <a:lnTo>
                    <a:pt x="58541" y="381455"/>
                  </a:lnTo>
                  <a:lnTo>
                    <a:pt x="42140" y="384765"/>
                  </a:lnTo>
                  <a:close/>
                </a:path>
                <a:path w="481329" h="1887854">
                  <a:moveTo>
                    <a:pt x="439017" y="384765"/>
                  </a:moveTo>
                  <a:lnTo>
                    <a:pt x="422615" y="381455"/>
                  </a:lnTo>
                  <a:lnTo>
                    <a:pt x="409221" y="372426"/>
                  </a:lnTo>
                  <a:lnTo>
                    <a:pt x="400189" y="359036"/>
                  </a:lnTo>
                  <a:lnTo>
                    <a:pt x="396876" y="342641"/>
                  </a:lnTo>
                  <a:lnTo>
                    <a:pt x="400189" y="326245"/>
                  </a:lnTo>
                  <a:lnTo>
                    <a:pt x="409221" y="312855"/>
                  </a:lnTo>
                  <a:lnTo>
                    <a:pt x="422615" y="303827"/>
                  </a:lnTo>
                  <a:lnTo>
                    <a:pt x="439017" y="300516"/>
                  </a:lnTo>
                  <a:lnTo>
                    <a:pt x="439211" y="300516"/>
                  </a:lnTo>
                  <a:lnTo>
                    <a:pt x="455416" y="303827"/>
                  </a:lnTo>
                  <a:lnTo>
                    <a:pt x="468855" y="312855"/>
                  </a:lnTo>
                  <a:lnTo>
                    <a:pt x="477874" y="326245"/>
                  </a:lnTo>
                  <a:lnTo>
                    <a:pt x="481157" y="342641"/>
                  </a:lnTo>
                  <a:lnTo>
                    <a:pt x="477845" y="359036"/>
                  </a:lnTo>
                  <a:lnTo>
                    <a:pt x="468813" y="372426"/>
                  </a:lnTo>
                  <a:lnTo>
                    <a:pt x="455418" y="381455"/>
                  </a:lnTo>
                  <a:lnTo>
                    <a:pt x="439017" y="384765"/>
                  </a:lnTo>
                  <a:close/>
                </a:path>
                <a:path w="481329" h="1887854">
                  <a:moveTo>
                    <a:pt x="42140" y="685282"/>
                  </a:moveTo>
                  <a:lnTo>
                    <a:pt x="25738" y="681971"/>
                  </a:lnTo>
                  <a:lnTo>
                    <a:pt x="12344" y="672942"/>
                  </a:lnTo>
                  <a:lnTo>
                    <a:pt x="3312" y="659552"/>
                  </a:lnTo>
                  <a:lnTo>
                    <a:pt x="0" y="643157"/>
                  </a:lnTo>
                  <a:lnTo>
                    <a:pt x="3312" y="626762"/>
                  </a:lnTo>
                  <a:lnTo>
                    <a:pt x="12344" y="613372"/>
                  </a:lnTo>
                  <a:lnTo>
                    <a:pt x="25738" y="604343"/>
                  </a:lnTo>
                  <a:lnTo>
                    <a:pt x="42140" y="601032"/>
                  </a:lnTo>
                  <a:lnTo>
                    <a:pt x="58541" y="604343"/>
                  </a:lnTo>
                  <a:lnTo>
                    <a:pt x="71936" y="613372"/>
                  </a:lnTo>
                  <a:lnTo>
                    <a:pt x="80968" y="626762"/>
                  </a:lnTo>
                  <a:lnTo>
                    <a:pt x="84280" y="643157"/>
                  </a:lnTo>
                  <a:lnTo>
                    <a:pt x="80968" y="659552"/>
                  </a:lnTo>
                  <a:lnTo>
                    <a:pt x="71936" y="672942"/>
                  </a:lnTo>
                  <a:lnTo>
                    <a:pt x="58541" y="681971"/>
                  </a:lnTo>
                  <a:lnTo>
                    <a:pt x="42140" y="685282"/>
                  </a:lnTo>
                  <a:close/>
                </a:path>
                <a:path w="481329" h="1887854">
                  <a:moveTo>
                    <a:pt x="42334" y="985701"/>
                  </a:moveTo>
                  <a:lnTo>
                    <a:pt x="25611" y="982368"/>
                  </a:lnTo>
                  <a:lnTo>
                    <a:pt x="25858" y="982368"/>
                  </a:lnTo>
                  <a:lnTo>
                    <a:pt x="12506" y="973355"/>
                  </a:lnTo>
                  <a:lnTo>
                    <a:pt x="3514" y="960008"/>
                  </a:lnTo>
                  <a:lnTo>
                    <a:pt x="214" y="943673"/>
                  </a:lnTo>
                  <a:lnTo>
                    <a:pt x="3523" y="927314"/>
                  </a:lnTo>
                  <a:lnTo>
                    <a:pt x="12545" y="913955"/>
                  </a:lnTo>
                  <a:lnTo>
                    <a:pt x="25841" y="904948"/>
                  </a:lnTo>
                  <a:lnTo>
                    <a:pt x="25977" y="904948"/>
                  </a:lnTo>
                  <a:lnTo>
                    <a:pt x="42140" y="901646"/>
                  </a:lnTo>
                  <a:lnTo>
                    <a:pt x="58603" y="904948"/>
                  </a:lnTo>
                  <a:lnTo>
                    <a:pt x="71966" y="913955"/>
                  </a:lnTo>
                  <a:lnTo>
                    <a:pt x="80976" y="927314"/>
                  </a:lnTo>
                  <a:lnTo>
                    <a:pt x="84280" y="943673"/>
                  </a:lnTo>
                  <a:lnTo>
                    <a:pt x="80986" y="960008"/>
                  </a:lnTo>
                  <a:lnTo>
                    <a:pt x="72000" y="973355"/>
                  </a:lnTo>
                  <a:lnTo>
                    <a:pt x="58668" y="982368"/>
                  </a:lnTo>
                  <a:lnTo>
                    <a:pt x="42334" y="985701"/>
                  </a:lnTo>
                  <a:close/>
                </a:path>
                <a:path w="481329" h="1887854">
                  <a:moveTo>
                    <a:pt x="439211" y="985701"/>
                  </a:moveTo>
                  <a:lnTo>
                    <a:pt x="422488" y="982368"/>
                  </a:lnTo>
                  <a:lnTo>
                    <a:pt x="422735" y="982368"/>
                  </a:lnTo>
                  <a:lnTo>
                    <a:pt x="409383" y="973355"/>
                  </a:lnTo>
                  <a:lnTo>
                    <a:pt x="400391" y="960008"/>
                  </a:lnTo>
                  <a:lnTo>
                    <a:pt x="397091" y="943673"/>
                  </a:lnTo>
                  <a:lnTo>
                    <a:pt x="400378" y="927346"/>
                  </a:lnTo>
                  <a:lnTo>
                    <a:pt x="409357" y="913999"/>
                  </a:lnTo>
                  <a:lnTo>
                    <a:pt x="422694" y="904981"/>
                  </a:lnTo>
                  <a:lnTo>
                    <a:pt x="439017" y="901646"/>
                  </a:lnTo>
                  <a:lnTo>
                    <a:pt x="439309" y="901646"/>
                  </a:lnTo>
                  <a:lnTo>
                    <a:pt x="455627" y="904981"/>
                  </a:lnTo>
                  <a:lnTo>
                    <a:pt x="468941" y="913999"/>
                  </a:lnTo>
                  <a:lnTo>
                    <a:pt x="477900" y="927346"/>
                  </a:lnTo>
                  <a:lnTo>
                    <a:pt x="481157" y="943673"/>
                  </a:lnTo>
                  <a:lnTo>
                    <a:pt x="477863" y="960008"/>
                  </a:lnTo>
                  <a:lnTo>
                    <a:pt x="468877" y="973355"/>
                  </a:lnTo>
                  <a:lnTo>
                    <a:pt x="455545" y="982368"/>
                  </a:lnTo>
                  <a:lnTo>
                    <a:pt x="439211" y="985701"/>
                  </a:lnTo>
                  <a:close/>
                </a:path>
                <a:path w="481329" h="1887854">
                  <a:moveTo>
                    <a:pt x="42140" y="1286412"/>
                  </a:moveTo>
                  <a:lnTo>
                    <a:pt x="25738" y="1283101"/>
                  </a:lnTo>
                  <a:lnTo>
                    <a:pt x="12344" y="1274072"/>
                  </a:lnTo>
                  <a:lnTo>
                    <a:pt x="3312" y="1260682"/>
                  </a:lnTo>
                  <a:lnTo>
                    <a:pt x="19" y="1244189"/>
                  </a:lnTo>
                  <a:lnTo>
                    <a:pt x="3353" y="1227830"/>
                  </a:lnTo>
                  <a:lnTo>
                    <a:pt x="12389" y="1214471"/>
                  </a:lnTo>
                  <a:lnTo>
                    <a:pt x="25780" y="1205465"/>
                  </a:lnTo>
                  <a:lnTo>
                    <a:pt x="42140" y="1202162"/>
                  </a:lnTo>
                  <a:lnTo>
                    <a:pt x="58603" y="1205465"/>
                  </a:lnTo>
                  <a:lnTo>
                    <a:pt x="71966" y="1214471"/>
                  </a:lnTo>
                  <a:lnTo>
                    <a:pt x="80976" y="1227830"/>
                  </a:lnTo>
                  <a:lnTo>
                    <a:pt x="84280" y="1244189"/>
                  </a:lnTo>
                  <a:lnTo>
                    <a:pt x="80968" y="1260682"/>
                  </a:lnTo>
                  <a:lnTo>
                    <a:pt x="71936" y="1274072"/>
                  </a:lnTo>
                  <a:lnTo>
                    <a:pt x="58541" y="1283101"/>
                  </a:lnTo>
                  <a:lnTo>
                    <a:pt x="42140" y="1286412"/>
                  </a:lnTo>
                  <a:close/>
                </a:path>
                <a:path w="481329" h="1887854">
                  <a:moveTo>
                    <a:pt x="439017" y="1286412"/>
                  </a:moveTo>
                  <a:lnTo>
                    <a:pt x="422615" y="1283101"/>
                  </a:lnTo>
                  <a:lnTo>
                    <a:pt x="409221" y="1274072"/>
                  </a:lnTo>
                  <a:lnTo>
                    <a:pt x="400189" y="1260682"/>
                  </a:lnTo>
                  <a:lnTo>
                    <a:pt x="396896" y="1244189"/>
                  </a:lnTo>
                  <a:lnTo>
                    <a:pt x="400208" y="1227863"/>
                  </a:lnTo>
                  <a:lnTo>
                    <a:pt x="409221" y="1214501"/>
                  </a:lnTo>
                  <a:lnTo>
                    <a:pt x="422615" y="1205473"/>
                  </a:lnTo>
                  <a:lnTo>
                    <a:pt x="439017" y="1202162"/>
                  </a:lnTo>
                  <a:lnTo>
                    <a:pt x="439309" y="1202162"/>
                  </a:lnTo>
                  <a:lnTo>
                    <a:pt x="455508" y="1205473"/>
                  </a:lnTo>
                  <a:lnTo>
                    <a:pt x="468921" y="1214501"/>
                  </a:lnTo>
                  <a:lnTo>
                    <a:pt x="477900" y="1227863"/>
                  </a:lnTo>
                  <a:lnTo>
                    <a:pt x="481157" y="1244189"/>
                  </a:lnTo>
                  <a:lnTo>
                    <a:pt x="477846" y="1260682"/>
                  </a:lnTo>
                  <a:lnTo>
                    <a:pt x="468817" y="1274072"/>
                  </a:lnTo>
                  <a:lnTo>
                    <a:pt x="455422" y="1283101"/>
                  </a:lnTo>
                  <a:lnTo>
                    <a:pt x="439017" y="1286412"/>
                  </a:lnTo>
                  <a:close/>
                </a:path>
                <a:path w="481329" h="1887854">
                  <a:moveTo>
                    <a:pt x="42140" y="1586928"/>
                  </a:moveTo>
                  <a:lnTo>
                    <a:pt x="25738" y="1583617"/>
                  </a:lnTo>
                  <a:lnTo>
                    <a:pt x="12344" y="1574588"/>
                  </a:lnTo>
                  <a:lnTo>
                    <a:pt x="3312" y="1561198"/>
                  </a:lnTo>
                  <a:lnTo>
                    <a:pt x="0" y="1544803"/>
                  </a:lnTo>
                  <a:lnTo>
                    <a:pt x="3353" y="1528346"/>
                  </a:lnTo>
                  <a:lnTo>
                    <a:pt x="12389" y="1514987"/>
                  </a:lnTo>
                  <a:lnTo>
                    <a:pt x="25780" y="1505981"/>
                  </a:lnTo>
                  <a:lnTo>
                    <a:pt x="42140" y="1502678"/>
                  </a:lnTo>
                  <a:lnTo>
                    <a:pt x="58603" y="1505981"/>
                  </a:lnTo>
                  <a:lnTo>
                    <a:pt x="71966" y="1514987"/>
                  </a:lnTo>
                  <a:lnTo>
                    <a:pt x="80976" y="1528346"/>
                  </a:lnTo>
                  <a:lnTo>
                    <a:pt x="84280" y="1544803"/>
                  </a:lnTo>
                  <a:lnTo>
                    <a:pt x="80968" y="1561198"/>
                  </a:lnTo>
                  <a:lnTo>
                    <a:pt x="71936" y="1574588"/>
                  </a:lnTo>
                  <a:lnTo>
                    <a:pt x="58541" y="1583617"/>
                  </a:lnTo>
                  <a:lnTo>
                    <a:pt x="42140" y="1586928"/>
                  </a:lnTo>
                  <a:close/>
                </a:path>
                <a:path w="481329" h="1887854">
                  <a:moveTo>
                    <a:pt x="439017" y="1586928"/>
                  </a:moveTo>
                  <a:lnTo>
                    <a:pt x="422615" y="1583617"/>
                  </a:lnTo>
                  <a:lnTo>
                    <a:pt x="409221" y="1574588"/>
                  </a:lnTo>
                  <a:lnTo>
                    <a:pt x="400189" y="1561198"/>
                  </a:lnTo>
                  <a:lnTo>
                    <a:pt x="396876" y="1544803"/>
                  </a:lnTo>
                  <a:lnTo>
                    <a:pt x="400208" y="1528379"/>
                  </a:lnTo>
                  <a:lnTo>
                    <a:pt x="409221" y="1515018"/>
                  </a:lnTo>
                  <a:lnTo>
                    <a:pt x="422615" y="1505989"/>
                  </a:lnTo>
                  <a:lnTo>
                    <a:pt x="439017" y="1502678"/>
                  </a:lnTo>
                  <a:lnTo>
                    <a:pt x="439309" y="1502678"/>
                  </a:lnTo>
                  <a:lnTo>
                    <a:pt x="455508" y="1505989"/>
                  </a:lnTo>
                  <a:lnTo>
                    <a:pt x="468921" y="1515018"/>
                  </a:lnTo>
                  <a:lnTo>
                    <a:pt x="477900" y="1528379"/>
                  </a:lnTo>
                  <a:lnTo>
                    <a:pt x="481157" y="1544803"/>
                  </a:lnTo>
                  <a:lnTo>
                    <a:pt x="477846" y="1561198"/>
                  </a:lnTo>
                  <a:lnTo>
                    <a:pt x="468817" y="1574588"/>
                  </a:lnTo>
                  <a:lnTo>
                    <a:pt x="455422" y="1583617"/>
                  </a:lnTo>
                  <a:lnTo>
                    <a:pt x="439017" y="1586928"/>
                  </a:lnTo>
                  <a:close/>
                </a:path>
                <a:path w="481329" h="1887854">
                  <a:moveTo>
                    <a:pt x="42140" y="1887444"/>
                  </a:moveTo>
                  <a:lnTo>
                    <a:pt x="25738" y="1884133"/>
                  </a:lnTo>
                  <a:lnTo>
                    <a:pt x="12344" y="1875105"/>
                  </a:lnTo>
                  <a:lnTo>
                    <a:pt x="3312" y="1861715"/>
                  </a:lnTo>
                  <a:lnTo>
                    <a:pt x="0" y="1845319"/>
                  </a:lnTo>
                  <a:lnTo>
                    <a:pt x="3312" y="1828924"/>
                  </a:lnTo>
                  <a:lnTo>
                    <a:pt x="12344" y="1815534"/>
                  </a:lnTo>
                  <a:lnTo>
                    <a:pt x="25738" y="1806505"/>
                  </a:lnTo>
                  <a:lnTo>
                    <a:pt x="42140" y="1803195"/>
                  </a:lnTo>
                  <a:lnTo>
                    <a:pt x="58541" y="1806505"/>
                  </a:lnTo>
                  <a:lnTo>
                    <a:pt x="71936" y="1815534"/>
                  </a:lnTo>
                  <a:lnTo>
                    <a:pt x="80968" y="1828924"/>
                  </a:lnTo>
                  <a:lnTo>
                    <a:pt x="84280" y="1845319"/>
                  </a:lnTo>
                  <a:lnTo>
                    <a:pt x="80968" y="1861715"/>
                  </a:lnTo>
                  <a:lnTo>
                    <a:pt x="71936" y="1875105"/>
                  </a:lnTo>
                  <a:lnTo>
                    <a:pt x="58541" y="1884133"/>
                  </a:lnTo>
                  <a:lnTo>
                    <a:pt x="42140" y="1887444"/>
                  </a:lnTo>
                  <a:close/>
                </a:path>
                <a:path w="481329" h="1887854">
                  <a:moveTo>
                    <a:pt x="439017" y="1887444"/>
                  </a:moveTo>
                  <a:lnTo>
                    <a:pt x="422615" y="1884133"/>
                  </a:lnTo>
                  <a:lnTo>
                    <a:pt x="409221" y="1875105"/>
                  </a:lnTo>
                  <a:lnTo>
                    <a:pt x="400189" y="1861715"/>
                  </a:lnTo>
                  <a:lnTo>
                    <a:pt x="396876" y="1845319"/>
                  </a:lnTo>
                  <a:lnTo>
                    <a:pt x="400189" y="1828924"/>
                  </a:lnTo>
                  <a:lnTo>
                    <a:pt x="409221" y="1815534"/>
                  </a:lnTo>
                  <a:lnTo>
                    <a:pt x="422615" y="1806505"/>
                  </a:lnTo>
                  <a:lnTo>
                    <a:pt x="439017" y="1803195"/>
                  </a:lnTo>
                  <a:lnTo>
                    <a:pt x="439211" y="1803195"/>
                  </a:lnTo>
                  <a:lnTo>
                    <a:pt x="455416" y="1806505"/>
                  </a:lnTo>
                  <a:lnTo>
                    <a:pt x="468855" y="1815534"/>
                  </a:lnTo>
                  <a:lnTo>
                    <a:pt x="477874" y="1828924"/>
                  </a:lnTo>
                  <a:lnTo>
                    <a:pt x="481157" y="1845319"/>
                  </a:lnTo>
                  <a:lnTo>
                    <a:pt x="477845" y="1861715"/>
                  </a:lnTo>
                  <a:lnTo>
                    <a:pt x="468813" y="1875105"/>
                  </a:lnTo>
                  <a:lnTo>
                    <a:pt x="455418" y="1884133"/>
                  </a:lnTo>
                  <a:lnTo>
                    <a:pt x="439017" y="1887444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06721" y="13004"/>
              <a:ext cx="2011680" cy="666750"/>
            </a:xfrm>
            <a:custGeom>
              <a:avLst/>
              <a:gdLst/>
              <a:ahLst/>
              <a:cxnLst/>
              <a:rect l="l" t="t" r="r" b="b"/>
              <a:pathLst>
                <a:path w="2011679" h="666750">
                  <a:moveTo>
                    <a:pt x="81940" y="625297"/>
                  </a:moveTo>
                  <a:lnTo>
                    <a:pt x="78714" y="609358"/>
                  </a:lnTo>
                  <a:lnTo>
                    <a:pt x="69938" y="596341"/>
                  </a:lnTo>
                  <a:lnTo>
                    <a:pt x="56908" y="587552"/>
                  </a:lnTo>
                  <a:lnTo>
                    <a:pt x="40970" y="584339"/>
                  </a:lnTo>
                  <a:lnTo>
                    <a:pt x="25019" y="587552"/>
                  </a:lnTo>
                  <a:lnTo>
                    <a:pt x="12001" y="596341"/>
                  </a:lnTo>
                  <a:lnTo>
                    <a:pt x="3213" y="609358"/>
                  </a:lnTo>
                  <a:lnTo>
                    <a:pt x="0" y="625297"/>
                  </a:lnTo>
                  <a:lnTo>
                    <a:pt x="3213" y="641235"/>
                  </a:lnTo>
                  <a:lnTo>
                    <a:pt x="12001" y="654253"/>
                  </a:lnTo>
                  <a:lnTo>
                    <a:pt x="25019" y="663028"/>
                  </a:lnTo>
                  <a:lnTo>
                    <a:pt x="40970" y="666254"/>
                  </a:lnTo>
                  <a:lnTo>
                    <a:pt x="56908" y="663028"/>
                  </a:lnTo>
                  <a:lnTo>
                    <a:pt x="69938" y="654253"/>
                  </a:lnTo>
                  <a:lnTo>
                    <a:pt x="78714" y="641235"/>
                  </a:lnTo>
                  <a:lnTo>
                    <a:pt x="81940" y="625297"/>
                  </a:lnTo>
                  <a:close/>
                </a:path>
                <a:path w="2011679" h="666750">
                  <a:moveTo>
                    <a:pt x="81940" y="333121"/>
                  </a:moveTo>
                  <a:lnTo>
                    <a:pt x="78727" y="317131"/>
                  </a:lnTo>
                  <a:lnTo>
                    <a:pt x="69964" y="304139"/>
                  </a:lnTo>
                  <a:lnTo>
                    <a:pt x="56972" y="295376"/>
                  </a:lnTo>
                  <a:lnTo>
                    <a:pt x="40970" y="292176"/>
                  </a:lnTo>
                  <a:lnTo>
                    <a:pt x="25057" y="295376"/>
                  </a:lnTo>
                  <a:lnTo>
                    <a:pt x="12039" y="304139"/>
                  </a:lnTo>
                  <a:lnTo>
                    <a:pt x="3263" y="317131"/>
                  </a:lnTo>
                  <a:lnTo>
                    <a:pt x="0" y="333121"/>
                  </a:lnTo>
                  <a:lnTo>
                    <a:pt x="3213" y="349059"/>
                  </a:lnTo>
                  <a:lnTo>
                    <a:pt x="12001" y="362089"/>
                  </a:lnTo>
                  <a:lnTo>
                    <a:pt x="25019" y="370865"/>
                  </a:lnTo>
                  <a:lnTo>
                    <a:pt x="40970" y="374078"/>
                  </a:lnTo>
                  <a:lnTo>
                    <a:pt x="56908" y="370865"/>
                  </a:lnTo>
                  <a:lnTo>
                    <a:pt x="69938" y="362089"/>
                  </a:lnTo>
                  <a:lnTo>
                    <a:pt x="78714" y="349059"/>
                  </a:lnTo>
                  <a:lnTo>
                    <a:pt x="81940" y="333121"/>
                  </a:lnTo>
                  <a:close/>
                </a:path>
                <a:path w="2011679" h="666750">
                  <a:moveTo>
                    <a:pt x="81940" y="40868"/>
                  </a:moveTo>
                  <a:lnTo>
                    <a:pt x="78727" y="24955"/>
                  </a:lnTo>
                  <a:lnTo>
                    <a:pt x="69964" y="11963"/>
                  </a:lnTo>
                  <a:lnTo>
                    <a:pt x="56972" y="3213"/>
                  </a:lnTo>
                  <a:lnTo>
                    <a:pt x="40970" y="0"/>
                  </a:lnTo>
                  <a:lnTo>
                    <a:pt x="25057" y="3213"/>
                  </a:lnTo>
                  <a:lnTo>
                    <a:pt x="12039" y="11963"/>
                  </a:lnTo>
                  <a:lnTo>
                    <a:pt x="3263" y="24955"/>
                  </a:lnTo>
                  <a:lnTo>
                    <a:pt x="12" y="40868"/>
                  </a:lnTo>
                  <a:lnTo>
                    <a:pt x="3213" y="56896"/>
                  </a:lnTo>
                  <a:lnTo>
                    <a:pt x="12001" y="69913"/>
                  </a:lnTo>
                  <a:lnTo>
                    <a:pt x="25019" y="78689"/>
                  </a:lnTo>
                  <a:lnTo>
                    <a:pt x="40970" y="81915"/>
                  </a:lnTo>
                  <a:lnTo>
                    <a:pt x="56908" y="78689"/>
                  </a:lnTo>
                  <a:lnTo>
                    <a:pt x="69938" y="69913"/>
                  </a:lnTo>
                  <a:lnTo>
                    <a:pt x="78714" y="56896"/>
                  </a:lnTo>
                  <a:lnTo>
                    <a:pt x="81940" y="40868"/>
                  </a:lnTo>
                  <a:close/>
                </a:path>
                <a:path w="2011679" h="666750">
                  <a:moveTo>
                    <a:pt x="467791" y="625297"/>
                  </a:moveTo>
                  <a:lnTo>
                    <a:pt x="464591" y="609358"/>
                  </a:lnTo>
                  <a:lnTo>
                    <a:pt x="455828" y="596341"/>
                  </a:lnTo>
                  <a:lnTo>
                    <a:pt x="442760" y="587552"/>
                  </a:lnTo>
                  <a:lnTo>
                    <a:pt x="427012" y="584339"/>
                  </a:lnTo>
                  <a:lnTo>
                    <a:pt x="426821" y="584339"/>
                  </a:lnTo>
                  <a:lnTo>
                    <a:pt x="410870" y="587552"/>
                  </a:lnTo>
                  <a:lnTo>
                    <a:pt x="397852" y="596341"/>
                  </a:lnTo>
                  <a:lnTo>
                    <a:pt x="389064" y="609358"/>
                  </a:lnTo>
                  <a:lnTo>
                    <a:pt x="385851" y="625297"/>
                  </a:lnTo>
                  <a:lnTo>
                    <a:pt x="389064" y="641235"/>
                  </a:lnTo>
                  <a:lnTo>
                    <a:pt x="397852" y="654253"/>
                  </a:lnTo>
                  <a:lnTo>
                    <a:pt x="410870" y="663028"/>
                  </a:lnTo>
                  <a:lnTo>
                    <a:pt x="426821" y="666254"/>
                  </a:lnTo>
                  <a:lnTo>
                    <a:pt x="442760" y="663028"/>
                  </a:lnTo>
                  <a:lnTo>
                    <a:pt x="455790" y="654253"/>
                  </a:lnTo>
                  <a:lnTo>
                    <a:pt x="464566" y="641235"/>
                  </a:lnTo>
                  <a:lnTo>
                    <a:pt x="467791" y="625297"/>
                  </a:lnTo>
                  <a:close/>
                </a:path>
                <a:path w="2011679" h="666750">
                  <a:moveTo>
                    <a:pt x="467791" y="333121"/>
                  </a:moveTo>
                  <a:lnTo>
                    <a:pt x="464616" y="317157"/>
                  </a:lnTo>
                  <a:lnTo>
                    <a:pt x="455891" y="304165"/>
                  </a:lnTo>
                  <a:lnTo>
                    <a:pt x="442849" y="295389"/>
                  </a:lnTo>
                  <a:lnTo>
                    <a:pt x="427101" y="292176"/>
                  </a:lnTo>
                  <a:lnTo>
                    <a:pt x="426821" y="292176"/>
                  </a:lnTo>
                  <a:lnTo>
                    <a:pt x="410870" y="295389"/>
                  </a:lnTo>
                  <a:lnTo>
                    <a:pt x="397852" y="304165"/>
                  </a:lnTo>
                  <a:lnTo>
                    <a:pt x="389089" y="317157"/>
                  </a:lnTo>
                  <a:lnTo>
                    <a:pt x="385851" y="333121"/>
                  </a:lnTo>
                  <a:lnTo>
                    <a:pt x="389064" y="349059"/>
                  </a:lnTo>
                  <a:lnTo>
                    <a:pt x="397852" y="362089"/>
                  </a:lnTo>
                  <a:lnTo>
                    <a:pt x="410870" y="370865"/>
                  </a:lnTo>
                  <a:lnTo>
                    <a:pt x="426821" y="374078"/>
                  </a:lnTo>
                  <a:lnTo>
                    <a:pt x="442760" y="370865"/>
                  </a:lnTo>
                  <a:lnTo>
                    <a:pt x="455790" y="362089"/>
                  </a:lnTo>
                  <a:lnTo>
                    <a:pt x="464566" y="349059"/>
                  </a:lnTo>
                  <a:lnTo>
                    <a:pt x="467791" y="333121"/>
                  </a:lnTo>
                  <a:close/>
                </a:path>
                <a:path w="2011679" h="666750">
                  <a:moveTo>
                    <a:pt x="467791" y="40868"/>
                  </a:moveTo>
                  <a:lnTo>
                    <a:pt x="464616" y="24993"/>
                  </a:lnTo>
                  <a:lnTo>
                    <a:pt x="455891" y="12001"/>
                  </a:lnTo>
                  <a:lnTo>
                    <a:pt x="442849" y="3225"/>
                  </a:lnTo>
                  <a:lnTo>
                    <a:pt x="427101" y="0"/>
                  </a:lnTo>
                  <a:lnTo>
                    <a:pt x="426821" y="0"/>
                  </a:lnTo>
                  <a:lnTo>
                    <a:pt x="410870" y="3225"/>
                  </a:lnTo>
                  <a:lnTo>
                    <a:pt x="397852" y="12001"/>
                  </a:lnTo>
                  <a:lnTo>
                    <a:pt x="389089" y="24993"/>
                  </a:lnTo>
                  <a:lnTo>
                    <a:pt x="385864" y="40868"/>
                  </a:lnTo>
                  <a:lnTo>
                    <a:pt x="389064" y="56896"/>
                  </a:lnTo>
                  <a:lnTo>
                    <a:pt x="397852" y="69913"/>
                  </a:lnTo>
                  <a:lnTo>
                    <a:pt x="410870" y="78689"/>
                  </a:lnTo>
                  <a:lnTo>
                    <a:pt x="426821" y="81915"/>
                  </a:lnTo>
                  <a:lnTo>
                    <a:pt x="442760" y="78689"/>
                  </a:lnTo>
                  <a:lnTo>
                    <a:pt x="455790" y="69913"/>
                  </a:lnTo>
                  <a:lnTo>
                    <a:pt x="464566" y="56896"/>
                  </a:lnTo>
                  <a:lnTo>
                    <a:pt x="467791" y="40868"/>
                  </a:lnTo>
                  <a:close/>
                </a:path>
                <a:path w="2011679" h="666750">
                  <a:moveTo>
                    <a:pt x="853541" y="625386"/>
                  </a:moveTo>
                  <a:lnTo>
                    <a:pt x="853503" y="625195"/>
                  </a:lnTo>
                  <a:lnTo>
                    <a:pt x="850265" y="609269"/>
                  </a:lnTo>
                  <a:lnTo>
                    <a:pt x="841578" y="596366"/>
                  </a:lnTo>
                  <a:lnTo>
                    <a:pt x="828484" y="587514"/>
                  </a:lnTo>
                  <a:lnTo>
                    <a:pt x="828255" y="587514"/>
                  </a:lnTo>
                  <a:lnTo>
                    <a:pt x="812673" y="584339"/>
                  </a:lnTo>
                  <a:lnTo>
                    <a:pt x="796721" y="587514"/>
                  </a:lnTo>
                  <a:lnTo>
                    <a:pt x="783602" y="596366"/>
                  </a:lnTo>
                  <a:lnTo>
                    <a:pt x="774915" y="609269"/>
                  </a:lnTo>
                  <a:lnTo>
                    <a:pt x="771601" y="625195"/>
                  </a:lnTo>
                  <a:lnTo>
                    <a:pt x="771639" y="625386"/>
                  </a:lnTo>
                  <a:lnTo>
                    <a:pt x="774788" y="641146"/>
                  </a:lnTo>
                  <a:lnTo>
                    <a:pt x="774903" y="641324"/>
                  </a:lnTo>
                  <a:lnTo>
                    <a:pt x="783539" y="654189"/>
                  </a:lnTo>
                  <a:lnTo>
                    <a:pt x="796353" y="662863"/>
                  </a:lnTo>
                  <a:lnTo>
                    <a:pt x="795921" y="662863"/>
                  </a:lnTo>
                  <a:lnTo>
                    <a:pt x="812482" y="666254"/>
                  </a:lnTo>
                  <a:lnTo>
                    <a:pt x="829449" y="662863"/>
                  </a:lnTo>
                  <a:lnTo>
                    <a:pt x="828827" y="662863"/>
                  </a:lnTo>
                  <a:lnTo>
                    <a:pt x="841476" y="654316"/>
                  </a:lnTo>
                  <a:lnTo>
                    <a:pt x="841565" y="654189"/>
                  </a:lnTo>
                  <a:lnTo>
                    <a:pt x="850290" y="641324"/>
                  </a:lnTo>
                  <a:lnTo>
                    <a:pt x="850315" y="641146"/>
                  </a:lnTo>
                  <a:lnTo>
                    <a:pt x="853541" y="625386"/>
                  </a:lnTo>
                  <a:close/>
                </a:path>
                <a:path w="2011679" h="666750">
                  <a:moveTo>
                    <a:pt x="853541" y="333032"/>
                  </a:moveTo>
                  <a:lnTo>
                    <a:pt x="850315" y="317093"/>
                  </a:lnTo>
                  <a:lnTo>
                    <a:pt x="841514" y="304101"/>
                  </a:lnTo>
                  <a:lnTo>
                    <a:pt x="828433" y="295351"/>
                  </a:lnTo>
                  <a:lnTo>
                    <a:pt x="812673" y="292176"/>
                  </a:lnTo>
                  <a:lnTo>
                    <a:pt x="796721" y="295351"/>
                  </a:lnTo>
                  <a:lnTo>
                    <a:pt x="783678" y="304101"/>
                  </a:lnTo>
                  <a:lnTo>
                    <a:pt x="774865" y="317093"/>
                  </a:lnTo>
                  <a:lnTo>
                    <a:pt x="771601" y="333032"/>
                  </a:lnTo>
                  <a:lnTo>
                    <a:pt x="771639" y="333222"/>
                  </a:lnTo>
                  <a:lnTo>
                    <a:pt x="774788" y="348983"/>
                  </a:lnTo>
                  <a:lnTo>
                    <a:pt x="774903" y="349148"/>
                  </a:lnTo>
                  <a:lnTo>
                    <a:pt x="783539" y="362013"/>
                  </a:lnTo>
                  <a:lnTo>
                    <a:pt x="796353" y="370700"/>
                  </a:lnTo>
                  <a:lnTo>
                    <a:pt x="795921" y="370700"/>
                  </a:lnTo>
                  <a:lnTo>
                    <a:pt x="812482" y="374078"/>
                  </a:lnTo>
                  <a:lnTo>
                    <a:pt x="829449" y="370700"/>
                  </a:lnTo>
                  <a:lnTo>
                    <a:pt x="828827" y="370700"/>
                  </a:lnTo>
                  <a:lnTo>
                    <a:pt x="841476" y="362153"/>
                  </a:lnTo>
                  <a:lnTo>
                    <a:pt x="841565" y="362013"/>
                  </a:lnTo>
                  <a:lnTo>
                    <a:pt x="850290" y="349148"/>
                  </a:lnTo>
                  <a:lnTo>
                    <a:pt x="850315" y="348983"/>
                  </a:lnTo>
                  <a:lnTo>
                    <a:pt x="853541" y="333222"/>
                  </a:lnTo>
                  <a:lnTo>
                    <a:pt x="853541" y="333032"/>
                  </a:lnTo>
                  <a:close/>
                </a:path>
                <a:path w="2011679" h="666750">
                  <a:moveTo>
                    <a:pt x="853541" y="40868"/>
                  </a:moveTo>
                  <a:lnTo>
                    <a:pt x="850315" y="24930"/>
                  </a:lnTo>
                  <a:lnTo>
                    <a:pt x="841514" y="11938"/>
                  </a:lnTo>
                  <a:lnTo>
                    <a:pt x="828446" y="3187"/>
                  </a:lnTo>
                  <a:lnTo>
                    <a:pt x="812673" y="0"/>
                  </a:lnTo>
                  <a:lnTo>
                    <a:pt x="796721" y="3187"/>
                  </a:lnTo>
                  <a:lnTo>
                    <a:pt x="783678" y="11938"/>
                  </a:lnTo>
                  <a:lnTo>
                    <a:pt x="774865" y="24930"/>
                  </a:lnTo>
                  <a:lnTo>
                    <a:pt x="771601" y="40868"/>
                  </a:lnTo>
                  <a:lnTo>
                    <a:pt x="771639" y="41046"/>
                  </a:lnTo>
                  <a:lnTo>
                    <a:pt x="774788" y="56807"/>
                  </a:lnTo>
                  <a:lnTo>
                    <a:pt x="774903" y="56984"/>
                  </a:lnTo>
                  <a:lnTo>
                    <a:pt x="783539" y="69850"/>
                  </a:lnTo>
                  <a:lnTo>
                    <a:pt x="796353" y="78524"/>
                  </a:lnTo>
                  <a:lnTo>
                    <a:pt x="795921" y="78524"/>
                  </a:lnTo>
                  <a:lnTo>
                    <a:pt x="812482" y="81915"/>
                  </a:lnTo>
                  <a:lnTo>
                    <a:pt x="829449" y="78524"/>
                  </a:lnTo>
                  <a:lnTo>
                    <a:pt x="828827" y="78524"/>
                  </a:lnTo>
                  <a:lnTo>
                    <a:pt x="841476" y="69989"/>
                  </a:lnTo>
                  <a:lnTo>
                    <a:pt x="841565" y="69850"/>
                  </a:lnTo>
                  <a:lnTo>
                    <a:pt x="850290" y="56984"/>
                  </a:lnTo>
                  <a:lnTo>
                    <a:pt x="850315" y="56807"/>
                  </a:lnTo>
                  <a:lnTo>
                    <a:pt x="853541" y="41046"/>
                  </a:lnTo>
                  <a:lnTo>
                    <a:pt x="853541" y="40868"/>
                  </a:lnTo>
                  <a:close/>
                </a:path>
                <a:path w="2011679" h="666750">
                  <a:moveTo>
                    <a:pt x="1239393" y="625386"/>
                  </a:moveTo>
                  <a:lnTo>
                    <a:pt x="1239354" y="625195"/>
                  </a:lnTo>
                  <a:lnTo>
                    <a:pt x="1236116" y="609269"/>
                  </a:lnTo>
                  <a:lnTo>
                    <a:pt x="1227429" y="596366"/>
                  </a:lnTo>
                  <a:lnTo>
                    <a:pt x="1214335" y="587514"/>
                  </a:lnTo>
                  <a:lnTo>
                    <a:pt x="1214107" y="587514"/>
                  </a:lnTo>
                  <a:lnTo>
                    <a:pt x="1198524" y="584339"/>
                  </a:lnTo>
                  <a:lnTo>
                    <a:pt x="1182573" y="587514"/>
                  </a:lnTo>
                  <a:lnTo>
                    <a:pt x="1169454" y="596366"/>
                  </a:lnTo>
                  <a:lnTo>
                    <a:pt x="1160767" y="609269"/>
                  </a:lnTo>
                  <a:lnTo>
                    <a:pt x="1157452" y="625195"/>
                  </a:lnTo>
                  <a:lnTo>
                    <a:pt x="1157490" y="625386"/>
                  </a:lnTo>
                  <a:lnTo>
                    <a:pt x="1160640" y="641146"/>
                  </a:lnTo>
                  <a:lnTo>
                    <a:pt x="1160754" y="641324"/>
                  </a:lnTo>
                  <a:lnTo>
                    <a:pt x="1169390" y="654189"/>
                  </a:lnTo>
                  <a:lnTo>
                    <a:pt x="1182204" y="662863"/>
                  </a:lnTo>
                  <a:lnTo>
                    <a:pt x="1181773" y="662863"/>
                  </a:lnTo>
                  <a:lnTo>
                    <a:pt x="1198333" y="666254"/>
                  </a:lnTo>
                  <a:lnTo>
                    <a:pt x="1215301" y="662863"/>
                  </a:lnTo>
                  <a:lnTo>
                    <a:pt x="1214678" y="662863"/>
                  </a:lnTo>
                  <a:lnTo>
                    <a:pt x="1227328" y="654316"/>
                  </a:lnTo>
                  <a:lnTo>
                    <a:pt x="1227416" y="654189"/>
                  </a:lnTo>
                  <a:lnTo>
                    <a:pt x="1236141" y="641324"/>
                  </a:lnTo>
                  <a:lnTo>
                    <a:pt x="1236167" y="641146"/>
                  </a:lnTo>
                  <a:lnTo>
                    <a:pt x="1239393" y="625386"/>
                  </a:lnTo>
                  <a:close/>
                </a:path>
                <a:path w="2011679" h="666750">
                  <a:moveTo>
                    <a:pt x="1239393" y="333222"/>
                  </a:moveTo>
                  <a:lnTo>
                    <a:pt x="1214285" y="295351"/>
                  </a:lnTo>
                  <a:lnTo>
                    <a:pt x="1198524" y="292176"/>
                  </a:lnTo>
                  <a:lnTo>
                    <a:pt x="1182573" y="295351"/>
                  </a:lnTo>
                  <a:lnTo>
                    <a:pt x="1169530" y="304101"/>
                  </a:lnTo>
                  <a:lnTo>
                    <a:pt x="1160716" y="317093"/>
                  </a:lnTo>
                  <a:lnTo>
                    <a:pt x="1157452" y="333032"/>
                  </a:lnTo>
                  <a:lnTo>
                    <a:pt x="1157490" y="333222"/>
                  </a:lnTo>
                  <a:lnTo>
                    <a:pt x="1160640" y="348983"/>
                  </a:lnTo>
                  <a:lnTo>
                    <a:pt x="1160754" y="349148"/>
                  </a:lnTo>
                  <a:lnTo>
                    <a:pt x="1169390" y="362013"/>
                  </a:lnTo>
                  <a:lnTo>
                    <a:pt x="1182204" y="370700"/>
                  </a:lnTo>
                  <a:lnTo>
                    <a:pt x="1181773" y="370700"/>
                  </a:lnTo>
                  <a:lnTo>
                    <a:pt x="1198333" y="374078"/>
                  </a:lnTo>
                  <a:lnTo>
                    <a:pt x="1215301" y="370700"/>
                  </a:lnTo>
                  <a:lnTo>
                    <a:pt x="1214678" y="370700"/>
                  </a:lnTo>
                  <a:lnTo>
                    <a:pt x="1227328" y="362153"/>
                  </a:lnTo>
                  <a:lnTo>
                    <a:pt x="1227416" y="362013"/>
                  </a:lnTo>
                  <a:lnTo>
                    <a:pt x="1236141" y="349148"/>
                  </a:lnTo>
                  <a:lnTo>
                    <a:pt x="1236167" y="348983"/>
                  </a:lnTo>
                  <a:lnTo>
                    <a:pt x="1239393" y="333222"/>
                  </a:lnTo>
                  <a:close/>
                </a:path>
                <a:path w="2011679" h="666750">
                  <a:moveTo>
                    <a:pt x="1239393" y="41046"/>
                  </a:moveTo>
                  <a:lnTo>
                    <a:pt x="1214285" y="3187"/>
                  </a:lnTo>
                  <a:lnTo>
                    <a:pt x="1198524" y="0"/>
                  </a:lnTo>
                  <a:lnTo>
                    <a:pt x="1182573" y="3187"/>
                  </a:lnTo>
                  <a:lnTo>
                    <a:pt x="1169530" y="11925"/>
                  </a:lnTo>
                  <a:lnTo>
                    <a:pt x="1160716" y="24930"/>
                  </a:lnTo>
                  <a:lnTo>
                    <a:pt x="1157452" y="40855"/>
                  </a:lnTo>
                  <a:lnTo>
                    <a:pt x="1157490" y="41046"/>
                  </a:lnTo>
                  <a:lnTo>
                    <a:pt x="1160640" y="56807"/>
                  </a:lnTo>
                  <a:lnTo>
                    <a:pt x="1160754" y="56984"/>
                  </a:lnTo>
                  <a:lnTo>
                    <a:pt x="1169390" y="69850"/>
                  </a:lnTo>
                  <a:lnTo>
                    <a:pt x="1182204" y="78524"/>
                  </a:lnTo>
                  <a:lnTo>
                    <a:pt x="1181773" y="78524"/>
                  </a:lnTo>
                  <a:lnTo>
                    <a:pt x="1198333" y="81915"/>
                  </a:lnTo>
                  <a:lnTo>
                    <a:pt x="1215301" y="78524"/>
                  </a:lnTo>
                  <a:lnTo>
                    <a:pt x="1214678" y="78524"/>
                  </a:lnTo>
                  <a:lnTo>
                    <a:pt x="1227328" y="69977"/>
                  </a:lnTo>
                  <a:lnTo>
                    <a:pt x="1227416" y="69850"/>
                  </a:lnTo>
                  <a:lnTo>
                    <a:pt x="1236141" y="56984"/>
                  </a:lnTo>
                  <a:lnTo>
                    <a:pt x="1236167" y="56807"/>
                  </a:lnTo>
                  <a:lnTo>
                    <a:pt x="1239393" y="41046"/>
                  </a:lnTo>
                  <a:close/>
                </a:path>
                <a:path w="2011679" h="666750">
                  <a:moveTo>
                    <a:pt x="1625244" y="625297"/>
                  </a:moveTo>
                  <a:lnTo>
                    <a:pt x="1622056" y="609358"/>
                  </a:lnTo>
                  <a:lnTo>
                    <a:pt x="1613281" y="596341"/>
                  </a:lnTo>
                  <a:lnTo>
                    <a:pt x="1600225" y="587552"/>
                  </a:lnTo>
                  <a:lnTo>
                    <a:pt x="1584464" y="584339"/>
                  </a:lnTo>
                  <a:lnTo>
                    <a:pt x="1584274" y="584339"/>
                  </a:lnTo>
                  <a:lnTo>
                    <a:pt x="1568335" y="587552"/>
                  </a:lnTo>
                  <a:lnTo>
                    <a:pt x="1555305" y="596341"/>
                  </a:lnTo>
                  <a:lnTo>
                    <a:pt x="1546529" y="609358"/>
                  </a:lnTo>
                  <a:lnTo>
                    <a:pt x="1543304" y="625297"/>
                  </a:lnTo>
                  <a:lnTo>
                    <a:pt x="1546529" y="641235"/>
                  </a:lnTo>
                  <a:lnTo>
                    <a:pt x="1555305" y="654253"/>
                  </a:lnTo>
                  <a:lnTo>
                    <a:pt x="1568335" y="663028"/>
                  </a:lnTo>
                  <a:lnTo>
                    <a:pt x="1584274" y="666254"/>
                  </a:lnTo>
                  <a:lnTo>
                    <a:pt x="1600225" y="663028"/>
                  </a:lnTo>
                  <a:lnTo>
                    <a:pt x="1613242" y="654253"/>
                  </a:lnTo>
                  <a:lnTo>
                    <a:pt x="1622031" y="641235"/>
                  </a:lnTo>
                  <a:lnTo>
                    <a:pt x="1625244" y="625297"/>
                  </a:lnTo>
                  <a:close/>
                </a:path>
                <a:path w="2011679" h="666750">
                  <a:moveTo>
                    <a:pt x="1625244" y="333121"/>
                  </a:moveTo>
                  <a:lnTo>
                    <a:pt x="1622082" y="317157"/>
                  </a:lnTo>
                  <a:lnTo>
                    <a:pt x="1613344" y="304165"/>
                  </a:lnTo>
                  <a:lnTo>
                    <a:pt x="1600314" y="295389"/>
                  </a:lnTo>
                  <a:lnTo>
                    <a:pt x="1584566" y="292176"/>
                  </a:lnTo>
                  <a:lnTo>
                    <a:pt x="1584274" y="292176"/>
                  </a:lnTo>
                  <a:lnTo>
                    <a:pt x="1568335" y="295389"/>
                  </a:lnTo>
                  <a:lnTo>
                    <a:pt x="1555305" y="304165"/>
                  </a:lnTo>
                  <a:lnTo>
                    <a:pt x="1546542" y="317157"/>
                  </a:lnTo>
                  <a:lnTo>
                    <a:pt x="1543304" y="333121"/>
                  </a:lnTo>
                  <a:lnTo>
                    <a:pt x="1546529" y="349059"/>
                  </a:lnTo>
                  <a:lnTo>
                    <a:pt x="1555305" y="362089"/>
                  </a:lnTo>
                  <a:lnTo>
                    <a:pt x="1568335" y="370865"/>
                  </a:lnTo>
                  <a:lnTo>
                    <a:pt x="1584274" y="374078"/>
                  </a:lnTo>
                  <a:lnTo>
                    <a:pt x="1600225" y="370865"/>
                  </a:lnTo>
                  <a:lnTo>
                    <a:pt x="1613242" y="362089"/>
                  </a:lnTo>
                  <a:lnTo>
                    <a:pt x="1622031" y="349059"/>
                  </a:lnTo>
                  <a:lnTo>
                    <a:pt x="1625244" y="333121"/>
                  </a:lnTo>
                  <a:close/>
                </a:path>
                <a:path w="2011679" h="666750">
                  <a:moveTo>
                    <a:pt x="1625244" y="40868"/>
                  </a:moveTo>
                  <a:lnTo>
                    <a:pt x="1622082" y="24993"/>
                  </a:lnTo>
                  <a:lnTo>
                    <a:pt x="1613344" y="12001"/>
                  </a:lnTo>
                  <a:lnTo>
                    <a:pt x="1600314" y="3225"/>
                  </a:lnTo>
                  <a:lnTo>
                    <a:pt x="1584566" y="0"/>
                  </a:lnTo>
                  <a:lnTo>
                    <a:pt x="1584274" y="0"/>
                  </a:lnTo>
                  <a:lnTo>
                    <a:pt x="1568335" y="3225"/>
                  </a:lnTo>
                  <a:lnTo>
                    <a:pt x="1555305" y="12001"/>
                  </a:lnTo>
                  <a:lnTo>
                    <a:pt x="1546542" y="24993"/>
                  </a:lnTo>
                  <a:lnTo>
                    <a:pt x="1543329" y="40868"/>
                  </a:lnTo>
                  <a:lnTo>
                    <a:pt x="1546529" y="56896"/>
                  </a:lnTo>
                  <a:lnTo>
                    <a:pt x="1555305" y="69913"/>
                  </a:lnTo>
                  <a:lnTo>
                    <a:pt x="1568335" y="78689"/>
                  </a:lnTo>
                  <a:lnTo>
                    <a:pt x="1584274" y="81915"/>
                  </a:lnTo>
                  <a:lnTo>
                    <a:pt x="1600225" y="78689"/>
                  </a:lnTo>
                  <a:lnTo>
                    <a:pt x="1613242" y="69913"/>
                  </a:lnTo>
                  <a:lnTo>
                    <a:pt x="1622031" y="56896"/>
                  </a:lnTo>
                  <a:lnTo>
                    <a:pt x="1625244" y="40868"/>
                  </a:lnTo>
                  <a:close/>
                </a:path>
                <a:path w="2011679" h="666750">
                  <a:moveTo>
                    <a:pt x="2011095" y="625297"/>
                  </a:moveTo>
                  <a:lnTo>
                    <a:pt x="2007908" y="609358"/>
                  </a:lnTo>
                  <a:lnTo>
                    <a:pt x="1999132" y="596341"/>
                  </a:lnTo>
                  <a:lnTo>
                    <a:pt x="1986076" y="587552"/>
                  </a:lnTo>
                  <a:lnTo>
                    <a:pt x="1970316" y="584339"/>
                  </a:lnTo>
                  <a:lnTo>
                    <a:pt x="1970125" y="584339"/>
                  </a:lnTo>
                  <a:lnTo>
                    <a:pt x="1954187" y="587552"/>
                  </a:lnTo>
                  <a:lnTo>
                    <a:pt x="1941156" y="596341"/>
                  </a:lnTo>
                  <a:lnTo>
                    <a:pt x="1932381" y="609358"/>
                  </a:lnTo>
                  <a:lnTo>
                    <a:pt x="1929155" y="625297"/>
                  </a:lnTo>
                  <a:lnTo>
                    <a:pt x="1932381" y="641235"/>
                  </a:lnTo>
                  <a:lnTo>
                    <a:pt x="1941156" y="654253"/>
                  </a:lnTo>
                  <a:lnTo>
                    <a:pt x="1954187" y="663028"/>
                  </a:lnTo>
                  <a:lnTo>
                    <a:pt x="1970125" y="666254"/>
                  </a:lnTo>
                  <a:lnTo>
                    <a:pt x="1986076" y="663028"/>
                  </a:lnTo>
                  <a:lnTo>
                    <a:pt x="1999094" y="654253"/>
                  </a:lnTo>
                  <a:lnTo>
                    <a:pt x="2007882" y="641235"/>
                  </a:lnTo>
                  <a:lnTo>
                    <a:pt x="2011095" y="625297"/>
                  </a:lnTo>
                  <a:close/>
                </a:path>
                <a:path w="2011679" h="666750">
                  <a:moveTo>
                    <a:pt x="2011095" y="333121"/>
                  </a:moveTo>
                  <a:lnTo>
                    <a:pt x="2007933" y="317157"/>
                  </a:lnTo>
                  <a:lnTo>
                    <a:pt x="1999195" y="304165"/>
                  </a:lnTo>
                  <a:lnTo>
                    <a:pt x="1986165" y="295389"/>
                  </a:lnTo>
                  <a:lnTo>
                    <a:pt x="1970417" y="292176"/>
                  </a:lnTo>
                  <a:lnTo>
                    <a:pt x="1970125" y="292176"/>
                  </a:lnTo>
                  <a:lnTo>
                    <a:pt x="1954187" y="295389"/>
                  </a:lnTo>
                  <a:lnTo>
                    <a:pt x="1941156" y="304165"/>
                  </a:lnTo>
                  <a:lnTo>
                    <a:pt x="1932393" y="317157"/>
                  </a:lnTo>
                  <a:lnTo>
                    <a:pt x="1929155" y="333121"/>
                  </a:lnTo>
                  <a:lnTo>
                    <a:pt x="1932381" y="349059"/>
                  </a:lnTo>
                  <a:lnTo>
                    <a:pt x="1941156" y="362089"/>
                  </a:lnTo>
                  <a:lnTo>
                    <a:pt x="1954187" y="370865"/>
                  </a:lnTo>
                  <a:lnTo>
                    <a:pt x="1970125" y="374078"/>
                  </a:lnTo>
                  <a:lnTo>
                    <a:pt x="1986076" y="370865"/>
                  </a:lnTo>
                  <a:lnTo>
                    <a:pt x="1999094" y="362089"/>
                  </a:lnTo>
                  <a:lnTo>
                    <a:pt x="2007882" y="349059"/>
                  </a:lnTo>
                  <a:lnTo>
                    <a:pt x="2011095" y="333121"/>
                  </a:lnTo>
                  <a:close/>
                </a:path>
                <a:path w="2011679" h="666750">
                  <a:moveTo>
                    <a:pt x="2011095" y="40868"/>
                  </a:moveTo>
                  <a:lnTo>
                    <a:pt x="2007933" y="24993"/>
                  </a:lnTo>
                  <a:lnTo>
                    <a:pt x="1999195" y="12001"/>
                  </a:lnTo>
                  <a:lnTo>
                    <a:pt x="1986165" y="3225"/>
                  </a:lnTo>
                  <a:lnTo>
                    <a:pt x="1970417" y="0"/>
                  </a:lnTo>
                  <a:lnTo>
                    <a:pt x="1970125" y="0"/>
                  </a:lnTo>
                  <a:lnTo>
                    <a:pt x="1954187" y="3225"/>
                  </a:lnTo>
                  <a:lnTo>
                    <a:pt x="1941156" y="12001"/>
                  </a:lnTo>
                  <a:lnTo>
                    <a:pt x="1932393" y="24993"/>
                  </a:lnTo>
                  <a:lnTo>
                    <a:pt x="1929180" y="40868"/>
                  </a:lnTo>
                  <a:lnTo>
                    <a:pt x="1932381" y="56896"/>
                  </a:lnTo>
                  <a:lnTo>
                    <a:pt x="1941156" y="69913"/>
                  </a:lnTo>
                  <a:lnTo>
                    <a:pt x="1954187" y="78689"/>
                  </a:lnTo>
                  <a:lnTo>
                    <a:pt x="1970125" y="81915"/>
                  </a:lnTo>
                  <a:lnTo>
                    <a:pt x="1986076" y="78689"/>
                  </a:lnTo>
                  <a:lnTo>
                    <a:pt x="1999094" y="69913"/>
                  </a:lnTo>
                  <a:lnTo>
                    <a:pt x="2007882" y="56896"/>
                  </a:lnTo>
                  <a:lnTo>
                    <a:pt x="2011095" y="408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06538" y="842314"/>
              <a:ext cx="4044950" cy="4939030"/>
            </a:xfrm>
            <a:custGeom>
              <a:avLst/>
              <a:gdLst/>
              <a:ahLst/>
              <a:cxnLst/>
              <a:rect l="l" t="t" r="r" b="b"/>
              <a:pathLst>
                <a:path w="4044950" h="4939030">
                  <a:moveTo>
                    <a:pt x="4044416" y="0"/>
                  </a:moveTo>
                  <a:lnTo>
                    <a:pt x="0" y="0"/>
                  </a:lnTo>
                  <a:lnTo>
                    <a:pt x="0" y="4938737"/>
                  </a:lnTo>
                  <a:lnTo>
                    <a:pt x="4044416" y="4938737"/>
                  </a:lnTo>
                  <a:lnTo>
                    <a:pt x="4044416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0"/>
            <a:ext cx="2031364" cy="852169"/>
            <a:chOff x="0" y="0"/>
            <a:chExt cx="2031364" cy="852169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2031364" cy="852169"/>
            </a:xfrm>
            <a:custGeom>
              <a:avLst/>
              <a:gdLst/>
              <a:ahLst/>
              <a:cxnLst/>
              <a:rect l="l" t="t" r="r" b="b"/>
              <a:pathLst>
                <a:path w="2031364" h="852169">
                  <a:moveTo>
                    <a:pt x="2030820" y="851776"/>
                  </a:moveTo>
                  <a:lnTo>
                    <a:pt x="2030820" y="0"/>
                  </a:lnTo>
                  <a:lnTo>
                    <a:pt x="0" y="0"/>
                  </a:lnTo>
                  <a:lnTo>
                    <a:pt x="0" y="851776"/>
                  </a:lnTo>
                  <a:lnTo>
                    <a:pt x="2030820" y="851776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043" y="581118"/>
              <a:ext cx="158662" cy="158431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5038" y="981942"/>
            <a:ext cx="158672" cy="15843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7302" y="581118"/>
            <a:ext cx="158672" cy="1584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7302" y="981942"/>
            <a:ext cx="158672" cy="15843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9565" y="581118"/>
            <a:ext cx="158672" cy="15843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9565" y="981942"/>
            <a:ext cx="158672" cy="15843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41828" y="581118"/>
            <a:ext cx="158662" cy="15843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41828" y="981942"/>
            <a:ext cx="158672" cy="1584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14091" y="581118"/>
            <a:ext cx="158662" cy="15843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14086" y="981942"/>
            <a:ext cx="158672" cy="15843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86349" y="581118"/>
            <a:ext cx="158672" cy="15843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86349" y="981942"/>
            <a:ext cx="158672" cy="158436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97102" y="1444881"/>
            <a:ext cx="3839845" cy="12458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2650">
                <a:latin typeface="Segoe UI"/>
                <a:cs typeface="Segoe UI"/>
              </a:rPr>
              <a:t>APS</a:t>
            </a:r>
            <a:r>
              <a:rPr sz="2650" spc="35">
                <a:latin typeface="Segoe UI"/>
                <a:cs typeface="Segoe UI"/>
              </a:rPr>
              <a:t> </a:t>
            </a:r>
            <a:r>
              <a:rPr sz="2650">
                <a:latin typeface="Segoe UI"/>
                <a:cs typeface="Segoe UI"/>
              </a:rPr>
              <a:t>Forward</a:t>
            </a:r>
            <a:r>
              <a:rPr sz="2650" spc="50">
                <a:latin typeface="Segoe UI"/>
                <a:cs typeface="Segoe UI"/>
              </a:rPr>
              <a:t> </a:t>
            </a:r>
            <a:r>
              <a:rPr sz="2650" spc="-10">
                <a:latin typeface="Segoe UI"/>
                <a:cs typeface="Segoe UI"/>
              </a:rPr>
              <a:t>2040: </a:t>
            </a:r>
            <a:r>
              <a:rPr sz="2650">
                <a:latin typeface="Segoe UI"/>
                <a:cs typeface="Segoe UI"/>
              </a:rPr>
              <a:t>Reshaping</a:t>
            </a:r>
            <a:r>
              <a:rPr sz="2650" spc="-50">
                <a:latin typeface="Segoe UI"/>
                <a:cs typeface="Segoe UI"/>
              </a:rPr>
              <a:t> </a:t>
            </a:r>
            <a:r>
              <a:rPr sz="2650">
                <a:latin typeface="Segoe UI"/>
                <a:cs typeface="Segoe UI"/>
              </a:rPr>
              <a:t>the</a:t>
            </a:r>
            <a:r>
              <a:rPr sz="2650" spc="-45">
                <a:latin typeface="Segoe UI"/>
                <a:cs typeface="Segoe UI"/>
              </a:rPr>
              <a:t> </a:t>
            </a:r>
            <a:r>
              <a:rPr sz="2650">
                <a:latin typeface="Segoe UI"/>
                <a:cs typeface="Segoe UI"/>
              </a:rPr>
              <a:t>Future</a:t>
            </a:r>
            <a:r>
              <a:rPr sz="2650" spc="-30">
                <a:latin typeface="Segoe UI"/>
                <a:cs typeface="Segoe UI"/>
              </a:rPr>
              <a:t> </a:t>
            </a:r>
            <a:r>
              <a:rPr sz="2650" spc="-25">
                <a:latin typeface="Segoe UI"/>
                <a:cs typeface="Segoe UI"/>
              </a:rPr>
              <a:t>of </a:t>
            </a:r>
            <a:r>
              <a:rPr sz="2650" spc="-10">
                <a:latin typeface="Segoe UI"/>
                <a:cs typeface="Segoe UI"/>
              </a:rPr>
              <a:t>Education</a:t>
            </a:r>
            <a:endParaRPr sz="2650">
              <a:latin typeface="Segoe UI"/>
              <a:cs typeface="Segoe U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9802" y="3252853"/>
            <a:ext cx="2772410" cy="18415"/>
          </a:xfrm>
          <a:custGeom>
            <a:avLst/>
            <a:gdLst/>
            <a:ahLst/>
            <a:cxnLst/>
            <a:rect l="l" t="t" r="r" b="b"/>
            <a:pathLst>
              <a:path w="2772410" h="18414">
                <a:moveTo>
                  <a:pt x="2772156" y="0"/>
                </a:moveTo>
                <a:lnTo>
                  <a:pt x="0" y="0"/>
                </a:lnTo>
                <a:lnTo>
                  <a:pt x="0" y="18288"/>
                </a:lnTo>
                <a:lnTo>
                  <a:pt x="2772156" y="18288"/>
                </a:lnTo>
                <a:lnTo>
                  <a:pt x="27721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06371" y="3548507"/>
            <a:ext cx="1309370" cy="13970"/>
          </a:xfrm>
          <a:custGeom>
            <a:avLst/>
            <a:gdLst/>
            <a:ahLst/>
            <a:cxnLst/>
            <a:rect l="l" t="t" r="r" b="b"/>
            <a:pathLst>
              <a:path w="1309370" h="13970">
                <a:moveTo>
                  <a:pt x="1309116" y="0"/>
                </a:moveTo>
                <a:lnTo>
                  <a:pt x="0" y="0"/>
                </a:lnTo>
                <a:lnTo>
                  <a:pt x="0" y="13715"/>
                </a:lnTo>
                <a:lnTo>
                  <a:pt x="1309116" y="13715"/>
                </a:lnTo>
                <a:lnTo>
                  <a:pt x="1309116" y="0"/>
                </a:lnTo>
                <a:close/>
              </a:path>
            </a:pathLst>
          </a:custGeom>
          <a:solidFill>
            <a:srgbClr val="8081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36495" y="3831971"/>
            <a:ext cx="1309370" cy="13970"/>
          </a:xfrm>
          <a:custGeom>
            <a:avLst/>
            <a:gdLst/>
            <a:ahLst/>
            <a:cxnLst/>
            <a:rect l="l" t="t" r="r" b="b"/>
            <a:pathLst>
              <a:path w="1309370" h="13970">
                <a:moveTo>
                  <a:pt x="1309116" y="0"/>
                </a:moveTo>
                <a:lnTo>
                  <a:pt x="0" y="0"/>
                </a:lnTo>
                <a:lnTo>
                  <a:pt x="0" y="13715"/>
                </a:lnTo>
                <a:lnTo>
                  <a:pt x="1309116" y="13715"/>
                </a:lnTo>
                <a:lnTo>
                  <a:pt x="1309116" y="0"/>
                </a:lnTo>
                <a:close/>
              </a:path>
            </a:pathLst>
          </a:custGeom>
          <a:solidFill>
            <a:srgbClr val="8081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9802" y="4430905"/>
            <a:ext cx="3863340" cy="18415"/>
          </a:xfrm>
          <a:custGeom>
            <a:avLst/>
            <a:gdLst/>
            <a:ahLst/>
            <a:cxnLst/>
            <a:rect l="l" t="t" r="r" b="b"/>
            <a:pathLst>
              <a:path w="3863340" h="18414">
                <a:moveTo>
                  <a:pt x="3863340" y="0"/>
                </a:moveTo>
                <a:lnTo>
                  <a:pt x="0" y="0"/>
                </a:lnTo>
                <a:lnTo>
                  <a:pt x="0" y="18288"/>
                </a:lnTo>
                <a:lnTo>
                  <a:pt x="3863340" y="18288"/>
                </a:lnTo>
                <a:lnTo>
                  <a:pt x="38633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97102" y="2909444"/>
            <a:ext cx="4284345" cy="270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>
                <a:latin typeface="Segoe UI"/>
                <a:cs typeface="Segoe UI"/>
              </a:rPr>
              <a:t>Taskforce</a:t>
            </a:r>
            <a:r>
              <a:rPr sz="2400" b="1" spc="-105">
                <a:latin typeface="Segoe UI"/>
                <a:cs typeface="Segoe UI"/>
              </a:rPr>
              <a:t> </a:t>
            </a:r>
            <a:r>
              <a:rPr sz="2400" b="1" spc="-10">
                <a:latin typeface="Segoe UI"/>
                <a:cs typeface="Segoe UI"/>
              </a:rPr>
              <a:t>Meetings</a:t>
            </a:r>
            <a:endParaRPr sz="2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850">
                <a:latin typeface="Segoe UI"/>
                <a:cs typeface="Segoe UI"/>
              </a:rPr>
              <a:t>May</a:t>
            </a:r>
            <a:r>
              <a:rPr sz="1850" spc="-10">
                <a:latin typeface="Segoe UI"/>
                <a:cs typeface="Segoe UI"/>
              </a:rPr>
              <a:t> </a:t>
            </a:r>
            <a:r>
              <a:rPr sz="1850">
                <a:latin typeface="Segoe UI"/>
                <a:cs typeface="Segoe UI"/>
              </a:rPr>
              <a:t>8,</a:t>
            </a:r>
            <a:r>
              <a:rPr sz="1850" spc="15">
                <a:latin typeface="Segoe UI"/>
                <a:cs typeface="Segoe UI"/>
              </a:rPr>
              <a:t> </a:t>
            </a:r>
            <a:r>
              <a:rPr sz="1850">
                <a:latin typeface="Segoe UI"/>
                <a:cs typeface="Segoe UI"/>
              </a:rPr>
              <a:t>2025</a:t>
            </a:r>
            <a:r>
              <a:rPr sz="1850" spc="25">
                <a:latin typeface="Segoe UI"/>
                <a:cs typeface="Segoe UI"/>
              </a:rPr>
              <a:t> </a:t>
            </a:r>
            <a:r>
              <a:rPr sz="1850">
                <a:latin typeface="Segoe UI"/>
                <a:cs typeface="Segoe UI"/>
              </a:rPr>
              <a:t>-</a:t>
            </a:r>
            <a:r>
              <a:rPr sz="1850" spc="5">
                <a:latin typeface="Segoe UI"/>
                <a:cs typeface="Segoe UI"/>
              </a:rPr>
              <a:t> </a:t>
            </a:r>
            <a:r>
              <a:rPr sz="1850" spc="-10">
                <a:solidFill>
                  <a:srgbClr val="808184"/>
                </a:solidFill>
                <a:latin typeface="Segoe UI"/>
                <a:cs typeface="Segoe UI"/>
                <a:hlinkClick r:id="rId16"/>
              </a:rPr>
              <a:t>Presentation</a:t>
            </a:r>
            <a:endParaRPr sz="185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50">
                <a:latin typeface="Segoe UI"/>
                <a:cs typeface="Segoe UI"/>
              </a:rPr>
              <a:t>August 5,</a:t>
            </a:r>
            <a:r>
              <a:rPr sz="1850" spc="15">
                <a:latin typeface="Segoe UI"/>
                <a:cs typeface="Segoe UI"/>
              </a:rPr>
              <a:t> </a:t>
            </a:r>
            <a:r>
              <a:rPr sz="1850">
                <a:latin typeface="Segoe UI"/>
                <a:cs typeface="Segoe UI"/>
              </a:rPr>
              <a:t>2025-</a:t>
            </a:r>
            <a:r>
              <a:rPr sz="1850" spc="25">
                <a:latin typeface="Segoe UI"/>
                <a:cs typeface="Segoe UI"/>
              </a:rPr>
              <a:t> </a:t>
            </a:r>
            <a:r>
              <a:rPr sz="1850" spc="-10">
                <a:solidFill>
                  <a:srgbClr val="808184"/>
                </a:solidFill>
                <a:latin typeface="Segoe UI"/>
                <a:cs typeface="Segoe UI"/>
                <a:hlinkClick r:id="rId17"/>
              </a:rPr>
              <a:t>Presentation</a:t>
            </a:r>
            <a:endParaRPr sz="1850">
              <a:latin typeface="Segoe UI"/>
              <a:cs typeface="Segoe UI"/>
            </a:endParaRPr>
          </a:p>
          <a:p>
            <a:pPr marL="12700">
              <a:lnSpc>
                <a:spcPts val="2860"/>
              </a:lnSpc>
              <a:spcBef>
                <a:spcPts val="1910"/>
              </a:spcBef>
            </a:pPr>
            <a:r>
              <a:rPr sz="2400" b="1">
                <a:latin typeface="Segoe UI"/>
                <a:cs typeface="Segoe UI"/>
              </a:rPr>
              <a:t>Upcoming</a:t>
            </a:r>
            <a:r>
              <a:rPr sz="2400" b="1" spc="-65">
                <a:latin typeface="Segoe UI"/>
                <a:cs typeface="Segoe UI"/>
              </a:rPr>
              <a:t> </a:t>
            </a:r>
            <a:r>
              <a:rPr sz="2400" b="1">
                <a:latin typeface="Segoe UI"/>
                <a:cs typeface="Segoe UI"/>
              </a:rPr>
              <a:t>Public</a:t>
            </a:r>
            <a:r>
              <a:rPr sz="2400" b="1" spc="-70">
                <a:latin typeface="Segoe UI"/>
                <a:cs typeface="Segoe UI"/>
              </a:rPr>
              <a:t> </a:t>
            </a:r>
            <a:r>
              <a:rPr sz="2400" b="1" spc="-10">
                <a:latin typeface="Segoe UI"/>
                <a:cs typeface="Segoe UI"/>
              </a:rPr>
              <a:t>Meetings</a:t>
            </a:r>
            <a:endParaRPr sz="2400">
              <a:latin typeface="Segoe UI"/>
              <a:cs typeface="Segoe UI"/>
            </a:endParaRPr>
          </a:p>
          <a:p>
            <a:pPr marL="469265" indent="-227965">
              <a:lnSpc>
                <a:spcPts val="2200"/>
              </a:lnSpc>
              <a:buFont typeface="Arial"/>
              <a:buChar char="•"/>
              <a:tabLst>
                <a:tab pos="469265" algn="l"/>
              </a:tabLst>
            </a:pPr>
            <a:r>
              <a:rPr sz="1850" spc="-20">
                <a:latin typeface="Palatino Linotype"/>
                <a:cs typeface="Palatino Linotype"/>
              </a:rPr>
              <a:t>October</a:t>
            </a:r>
            <a:r>
              <a:rPr sz="1850" spc="-40">
                <a:latin typeface="Palatino Linotype"/>
                <a:cs typeface="Palatino Linotype"/>
              </a:rPr>
              <a:t> </a:t>
            </a:r>
            <a:r>
              <a:rPr sz="1850" spc="-25">
                <a:latin typeface="Palatino Linotype"/>
                <a:cs typeface="Palatino Linotype"/>
              </a:rPr>
              <a:t>20</a:t>
            </a:r>
            <a:endParaRPr sz="1850">
              <a:latin typeface="Palatino Linotype"/>
              <a:cs typeface="Palatino Linotype"/>
            </a:endParaRPr>
          </a:p>
          <a:p>
            <a:pPr marL="469265" indent="-22796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469265" algn="l"/>
              </a:tabLst>
            </a:pPr>
            <a:r>
              <a:rPr sz="1850" spc="-65">
                <a:latin typeface="Palatino Linotype"/>
                <a:cs typeface="Palatino Linotype"/>
              </a:rPr>
              <a:t>November</a:t>
            </a:r>
            <a:r>
              <a:rPr sz="1850" spc="15">
                <a:latin typeface="Palatino Linotype"/>
                <a:cs typeface="Palatino Linotype"/>
              </a:rPr>
              <a:t> </a:t>
            </a:r>
            <a:r>
              <a:rPr sz="1850" spc="-25">
                <a:latin typeface="Palatino Linotype"/>
                <a:cs typeface="Palatino Linotype"/>
              </a:rPr>
              <a:t>10</a:t>
            </a:r>
            <a:endParaRPr sz="185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50" b="1" spc="-20">
                <a:solidFill>
                  <a:srgbClr val="6396BE"/>
                </a:solidFill>
                <a:latin typeface="Palatino Linotype"/>
                <a:cs typeface="Palatino Linotype"/>
              </a:rPr>
              <a:t>Virtual</a:t>
            </a:r>
            <a:r>
              <a:rPr sz="1850" b="1" spc="-65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>
                <a:solidFill>
                  <a:srgbClr val="6396BE"/>
                </a:solidFill>
                <a:latin typeface="Palatino Linotype"/>
                <a:cs typeface="Palatino Linotype"/>
              </a:rPr>
              <a:t>–</a:t>
            </a:r>
            <a:r>
              <a:rPr sz="1850" spc="-35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 spc="-10">
                <a:solidFill>
                  <a:srgbClr val="6396BE"/>
                </a:solidFill>
                <a:latin typeface="Palatino Linotype"/>
                <a:cs typeface="Palatino Linotype"/>
              </a:rPr>
              <a:t>at</a:t>
            </a:r>
            <a:r>
              <a:rPr sz="1850" spc="-50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 spc="-20">
                <a:solidFill>
                  <a:srgbClr val="6396BE"/>
                </a:solidFill>
                <a:latin typeface="Palatino Linotype"/>
                <a:cs typeface="Palatino Linotype"/>
              </a:rPr>
              <a:t>Noon</a:t>
            </a:r>
            <a:endParaRPr sz="185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50" b="1" spc="-65">
                <a:solidFill>
                  <a:srgbClr val="6396BE"/>
                </a:solidFill>
                <a:latin typeface="Palatino Linotype"/>
                <a:cs typeface="Palatino Linotype"/>
              </a:rPr>
              <a:t>In-</a:t>
            </a:r>
            <a:r>
              <a:rPr sz="1850" b="1" spc="-20">
                <a:solidFill>
                  <a:srgbClr val="6396BE"/>
                </a:solidFill>
                <a:latin typeface="Palatino Linotype"/>
                <a:cs typeface="Palatino Linotype"/>
              </a:rPr>
              <a:t>person</a:t>
            </a:r>
            <a:r>
              <a:rPr sz="1850" b="1" spc="-75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>
                <a:solidFill>
                  <a:srgbClr val="6396BE"/>
                </a:solidFill>
                <a:latin typeface="Palatino Linotype"/>
                <a:cs typeface="Palatino Linotype"/>
              </a:rPr>
              <a:t>at</a:t>
            </a:r>
            <a:r>
              <a:rPr sz="1850" spc="-60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>
                <a:solidFill>
                  <a:srgbClr val="6396BE"/>
                </a:solidFill>
                <a:latin typeface="Palatino Linotype"/>
                <a:cs typeface="Palatino Linotype"/>
              </a:rPr>
              <a:t>6PM</a:t>
            </a:r>
            <a:r>
              <a:rPr sz="1850" spc="-45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>
                <a:solidFill>
                  <a:srgbClr val="6396BE"/>
                </a:solidFill>
                <a:latin typeface="Palatino Linotype"/>
                <a:cs typeface="Palatino Linotype"/>
              </a:rPr>
              <a:t>at</a:t>
            </a:r>
            <a:r>
              <a:rPr sz="1850" spc="-40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>
                <a:solidFill>
                  <a:srgbClr val="6396BE"/>
                </a:solidFill>
                <a:latin typeface="Palatino Linotype"/>
                <a:cs typeface="Palatino Linotype"/>
              </a:rPr>
              <a:t>CLL</a:t>
            </a:r>
            <a:r>
              <a:rPr sz="1850" spc="-60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>
                <a:solidFill>
                  <a:srgbClr val="6396BE"/>
                </a:solidFill>
                <a:latin typeface="Palatino Linotype"/>
                <a:cs typeface="Palatino Linotype"/>
              </a:rPr>
              <a:t>(130</a:t>
            </a:r>
            <a:r>
              <a:rPr sz="1850" spc="-50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 spc="-55">
                <a:solidFill>
                  <a:srgbClr val="6396BE"/>
                </a:solidFill>
                <a:latin typeface="Palatino Linotype"/>
                <a:cs typeface="Palatino Linotype"/>
              </a:rPr>
              <a:t>Trinity</a:t>
            </a:r>
            <a:r>
              <a:rPr sz="1850" spc="-60">
                <a:solidFill>
                  <a:srgbClr val="6396BE"/>
                </a:solidFill>
                <a:latin typeface="Palatino Linotype"/>
                <a:cs typeface="Palatino Linotype"/>
              </a:rPr>
              <a:t> </a:t>
            </a:r>
            <a:r>
              <a:rPr sz="1850" spc="-55">
                <a:solidFill>
                  <a:srgbClr val="6396BE"/>
                </a:solidFill>
                <a:latin typeface="Palatino Linotype"/>
                <a:cs typeface="Palatino Linotype"/>
              </a:rPr>
              <a:t>Ave)</a:t>
            </a:r>
            <a:endParaRPr sz="1850">
              <a:latin typeface="Palatino Linotype"/>
              <a:cs typeface="Palatino Linotyp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10202" y="2438260"/>
            <a:ext cx="3873500" cy="216344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ct val="96500"/>
              </a:lnSpc>
              <a:spcBef>
                <a:spcPts val="285"/>
              </a:spcBef>
            </a:pPr>
            <a:r>
              <a:rPr sz="3700" spc="-80">
                <a:solidFill>
                  <a:srgbClr val="1D1D1B"/>
                </a:solidFill>
                <a:latin typeface="Arial Black"/>
                <a:cs typeface="Arial Black"/>
              </a:rPr>
              <a:t>Comprehensive </a:t>
            </a:r>
            <a:r>
              <a:rPr sz="3700">
                <a:solidFill>
                  <a:srgbClr val="1D1D1B"/>
                </a:solidFill>
                <a:latin typeface="Arial Black"/>
                <a:cs typeface="Arial Black"/>
              </a:rPr>
              <a:t>Long-</a:t>
            </a:r>
            <a:r>
              <a:rPr sz="3700" spc="-10">
                <a:solidFill>
                  <a:srgbClr val="1D1D1B"/>
                </a:solidFill>
                <a:latin typeface="Arial Black"/>
                <a:cs typeface="Arial Black"/>
              </a:rPr>
              <a:t>Range </a:t>
            </a:r>
            <a:r>
              <a:rPr sz="3700" spc="-215">
                <a:solidFill>
                  <a:srgbClr val="1D1D1B"/>
                </a:solidFill>
                <a:latin typeface="Arial Black"/>
                <a:cs typeface="Arial Black"/>
              </a:rPr>
              <a:t>Facilities</a:t>
            </a:r>
            <a:r>
              <a:rPr sz="3700" spc="-49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3700" spc="-20">
                <a:solidFill>
                  <a:srgbClr val="1D1D1B"/>
                </a:solidFill>
                <a:latin typeface="Arial Black"/>
                <a:cs typeface="Arial Black"/>
              </a:rPr>
              <a:t>Plan</a:t>
            </a:r>
            <a:endParaRPr sz="3700">
              <a:latin typeface="Arial Black"/>
              <a:cs typeface="Arial Black"/>
            </a:endParaRPr>
          </a:p>
          <a:p>
            <a:pPr marR="29209" algn="ctr">
              <a:lnSpc>
                <a:spcPct val="100000"/>
              </a:lnSpc>
              <a:spcBef>
                <a:spcPts val="1575"/>
              </a:spcBef>
            </a:pPr>
            <a:r>
              <a:rPr sz="1850" spc="-20">
                <a:solidFill>
                  <a:srgbClr val="6396BE"/>
                </a:solidFill>
                <a:latin typeface="Palatino Linotype"/>
                <a:cs typeface="Palatino Linotype"/>
              </a:rPr>
              <a:t>atlantapublicschools.us/APS2040</a:t>
            </a:r>
            <a:endParaRPr sz="1850">
              <a:latin typeface="Palatino Linotype"/>
              <a:cs typeface="Palatino Linotype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941342" y="1793565"/>
            <a:ext cx="154292" cy="21619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628922" y="1789501"/>
            <a:ext cx="105575" cy="984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62504" y="63962"/>
            <a:ext cx="9860915" cy="6547484"/>
            <a:chOff x="2262504" y="63962"/>
            <a:chExt cx="9860915" cy="65474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6455" y="63962"/>
              <a:ext cx="4816927" cy="65473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72029" y="1360677"/>
              <a:ext cx="5011420" cy="1687830"/>
            </a:xfrm>
            <a:custGeom>
              <a:avLst/>
              <a:gdLst/>
              <a:ahLst/>
              <a:cxnLst/>
              <a:rect l="l" t="t" r="r" b="b"/>
              <a:pathLst>
                <a:path w="5011420" h="1687830">
                  <a:moveTo>
                    <a:pt x="0" y="281177"/>
                  </a:moveTo>
                  <a:lnTo>
                    <a:pt x="3679" y="235562"/>
                  </a:lnTo>
                  <a:lnTo>
                    <a:pt x="14331" y="192292"/>
                  </a:lnTo>
                  <a:lnTo>
                    <a:pt x="31378" y="151946"/>
                  </a:lnTo>
                  <a:lnTo>
                    <a:pt x="54242" y="115104"/>
                  </a:lnTo>
                  <a:lnTo>
                    <a:pt x="82343" y="82343"/>
                  </a:lnTo>
                  <a:lnTo>
                    <a:pt x="115104" y="54242"/>
                  </a:lnTo>
                  <a:lnTo>
                    <a:pt x="151946" y="31378"/>
                  </a:lnTo>
                  <a:lnTo>
                    <a:pt x="192292" y="14331"/>
                  </a:lnTo>
                  <a:lnTo>
                    <a:pt x="235562" y="3679"/>
                  </a:lnTo>
                  <a:lnTo>
                    <a:pt x="281177" y="0"/>
                  </a:lnTo>
                  <a:lnTo>
                    <a:pt x="4730242" y="0"/>
                  </a:lnTo>
                  <a:lnTo>
                    <a:pt x="4775857" y="3679"/>
                  </a:lnTo>
                  <a:lnTo>
                    <a:pt x="4819127" y="14331"/>
                  </a:lnTo>
                  <a:lnTo>
                    <a:pt x="4859473" y="31378"/>
                  </a:lnTo>
                  <a:lnTo>
                    <a:pt x="4896315" y="54242"/>
                  </a:lnTo>
                  <a:lnTo>
                    <a:pt x="4929076" y="82343"/>
                  </a:lnTo>
                  <a:lnTo>
                    <a:pt x="4957177" y="115104"/>
                  </a:lnTo>
                  <a:lnTo>
                    <a:pt x="4980041" y="151946"/>
                  </a:lnTo>
                  <a:lnTo>
                    <a:pt x="4997088" y="192292"/>
                  </a:lnTo>
                  <a:lnTo>
                    <a:pt x="5007740" y="235562"/>
                  </a:lnTo>
                  <a:lnTo>
                    <a:pt x="5011420" y="281177"/>
                  </a:lnTo>
                  <a:lnTo>
                    <a:pt x="5011420" y="1406144"/>
                  </a:lnTo>
                  <a:lnTo>
                    <a:pt x="5007740" y="1451759"/>
                  </a:lnTo>
                  <a:lnTo>
                    <a:pt x="4997088" y="1495029"/>
                  </a:lnTo>
                  <a:lnTo>
                    <a:pt x="4980041" y="1535375"/>
                  </a:lnTo>
                  <a:lnTo>
                    <a:pt x="4957177" y="1572217"/>
                  </a:lnTo>
                  <a:lnTo>
                    <a:pt x="4929076" y="1604978"/>
                  </a:lnTo>
                  <a:lnTo>
                    <a:pt x="4896315" y="1633079"/>
                  </a:lnTo>
                  <a:lnTo>
                    <a:pt x="4859473" y="1655943"/>
                  </a:lnTo>
                  <a:lnTo>
                    <a:pt x="4819127" y="1672990"/>
                  </a:lnTo>
                  <a:lnTo>
                    <a:pt x="4775857" y="1683642"/>
                  </a:lnTo>
                  <a:lnTo>
                    <a:pt x="4730242" y="1687322"/>
                  </a:lnTo>
                  <a:lnTo>
                    <a:pt x="281177" y="1687322"/>
                  </a:lnTo>
                  <a:lnTo>
                    <a:pt x="235562" y="1683642"/>
                  </a:lnTo>
                  <a:lnTo>
                    <a:pt x="192292" y="1672990"/>
                  </a:lnTo>
                  <a:lnTo>
                    <a:pt x="151946" y="1655943"/>
                  </a:lnTo>
                  <a:lnTo>
                    <a:pt x="115104" y="1633079"/>
                  </a:lnTo>
                  <a:lnTo>
                    <a:pt x="82343" y="1604978"/>
                  </a:lnTo>
                  <a:lnTo>
                    <a:pt x="54242" y="1572217"/>
                  </a:lnTo>
                  <a:lnTo>
                    <a:pt x="31378" y="1535375"/>
                  </a:lnTo>
                  <a:lnTo>
                    <a:pt x="14331" y="1495029"/>
                  </a:lnTo>
                  <a:lnTo>
                    <a:pt x="3679" y="1451759"/>
                  </a:lnTo>
                  <a:lnTo>
                    <a:pt x="0" y="1406144"/>
                  </a:lnTo>
                  <a:lnTo>
                    <a:pt x="0" y="281177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420620" y="1371980"/>
            <a:ext cx="4411345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77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</a:t>
            </a:r>
            <a:r>
              <a:rPr kumimoji="0" sz="12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Early</a:t>
            </a:r>
            <a:r>
              <a:rPr kumimoji="0" sz="12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College</a:t>
            </a:r>
            <a:r>
              <a:rPr kumimoji="0" sz="1200" b="0" i="0" u="none" strike="noStrike" kern="0" cap="none" spc="1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converts</a:t>
            </a:r>
            <a:r>
              <a:rPr kumimoji="0" sz="12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6</a:t>
            </a:r>
            <a:r>
              <a:rPr kumimoji="0" sz="1200" b="0" i="0" u="none" strike="noStrike" kern="0" cap="none" spc="0" normalizeH="0" baseline="24305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12</a:t>
            </a:r>
            <a:r>
              <a:rPr kumimoji="0" sz="1200" b="0" i="0" u="none" strike="noStrike" kern="0" cap="none" spc="15" normalizeH="0" baseline="24305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</a:t>
            </a:r>
            <a:r>
              <a:rPr kumimoji="0" sz="1200" b="0" i="0" u="none" strike="noStrike" kern="0" cap="none" spc="202" normalizeH="0" baseline="24305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grade</a:t>
            </a:r>
            <a:r>
              <a:rPr kumimoji="0" sz="12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District-</a:t>
            </a:r>
            <a:r>
              <a:rPr kumimoji="0" sz="12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wide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</a:t>
            </a:r>
            <a:r>
              <a:rPr kumimoji="0" sz="1200" b="0" i="0" u="none" strike="noStrike" kern="0" cap="none" spc="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Arts</a:t>
            </a:r>
            <a:r>
              <a:rPr kumimoji="0" sz="1200" b="0" i="0" u="none" strike="noStrike" kern="0" cap="none" spc="1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Early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College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HS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(SPLOST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Dependent)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94945" marR="0" lvl="0" indent="-169545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94945" algn="l"/>
              </a:tabLst>
              <a:defRPr/>
            </a:pP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Preference</a:t>
            </a:r>
            <a:r>
              <a:rPr kumimoji="0" sz="1100" b="0" i="0" u="none" strike="noStrike" kern="0" cap="none" spc="-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will</a:t>
            </a:r>
            <a:r>
              <a:rPr kumimoji="0" sz="1100" b="0" i="0" u="none" strike="noStrike" kern="0" cap="none" spc="-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</a:t>
            </a:r>
            <a:r>
              <a:rPr kumimoji="0" sz="11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given</a:t>
            </a:r>
            <a:r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students</a:t>
            </a:r>
            <a:r>
              <a:rPr kumimoji="0" sz="1100" b="0" i="0" u="none" strike="noStrike" kern="0" cap="none" spc="-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r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1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current</a:t>
            </a:r>
            <a:r>
              <a:rPr kumimoji="0" sz="1100" b="0" i="0" u="none" strike="noStrike" kern="0" cap="none" spc="-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</a:t>
            </a:r>
            <a:r>
              <a:rPr kumimoji="0" sz="11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zone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33320" y="1906905"/>
            <a:ext cx="4493895" cy="558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9445" marR="0" lvl="0" indent="-169545" defTabSz="914400" eaLnBrk="1" fontAlgn="auto" latinLnBrk="0" hangingPunct="1">
              <a:lnSpc>
                <a:spcPts val="131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39445" algn="l"/>
              </a:tabLst>
              <a:defRPr/>
            </a:pP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Probable phase-in</a:t>
            </a:r>
            <a:r>
              <a:rPr kumimoji="0" sz="11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by</a:t>
            </a:r>
            <a:r>
              <a:rPr kumimoji="0" sz="11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1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grade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Upon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end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STEAM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PBSA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agreement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Arts</a:t>
            </a:r>
            <a:r>
              <a:rPr kumimoji="0" sz="12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Early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College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expands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entire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</a:t>
            </a:r>
            <a:r>
              <a:rPr kumimoji="0" sz="12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campus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3320" y="2622041"/>
            <a:ext cx="4644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Explore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locations</a:t>
            </a:r>
            <a:r>
              <a:rPr kumimoji="0" sz="12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centralizing</a:t>
            </a:r>
            <a:r>
              <a:rPr kumimoji="0" sz="12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BEST/CSK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with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repurpose</a:t>
            </a:r>
            <a:r>
              <a:rPr kumimoji="0" sz="12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 </a:t>
            </a:r>
            <a:r>
              <a:rPr kumimoji="0" sz="12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Carver/Washington/Jackson</a:t>
            </a:r>
            <a:r>
              <a:rPr kumimoji="0" sz="12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0509" y="1949830"/>
            <a:ext cx="1704975" cy="475615"/>
          </a:xfrm>
          <a:custGeom>
            <a:avLst/>
            <a:gdLst/>
            <a:ahLst/>
            <a:cxnLst/>
            <a:rect l="l" t="t" r="r" b="b"/>
            <a:pathLst>
              <a:path w="1704975" h="475614">
                <a:moveTo>
                  <a:pt x="0" y="79248"/>
                </a:moveTo>
                <a:lnTo>
                  <a:pt x="6228" y="48381"/>
                </a:lnTo>
                <a:lnTo>
                  <a:pt x="23212" y="23193"/>
                </a:lnTo>
                <a:lnTo>
                  <a:pt x="48402" y="6221"/>
                </a:lnTo>
                <a:lnTo>
                  <a:pt x="79248" y="0"/>
                </a:lnTo>
                <a:lnTo>
                  <a:pt x="1625282" y="0"/>
                </a:lnTo>
                <a:lnTo>
                  <a:pt x="1656095" y="6221"/>
                </a:lnTo>
                <a:lnTo>
                  <a:pt x="1681289" y="23193"/>
                </a:lnTo>
                <a:lnTo>
                  <a:pt x="1698291" y="48381"/>
                </a:lnTo>
                <a:lnTo>
                  <a:pt x="1704530" y="79248"/>
                </a:lnTo>
                <a:lnTo>
                  <a:pt x="1704530" y="396240"/>
                </a:lnTo>
                <a:lnTo>
                  <a:pt x="1698291" y="427053"/>
                </a:lnTo>
                <a:lnTo>
                  <a:pt x="1681289" y="452247"/>
                </a:lnTo>
                <a:lnTo>
                  <a:pt x="1656095" y="469249"/>
                </a:lnTo>
                <a:lnTo>
                  <a:pt x="1625282" y="475488"/>
                </a:lnTo>
                <a:lnTo>
                  <a:pt x="79248" y="475488"/>
                </a:lnTo>
                <a:lnTo>
                  <a:pt x="48402" y="469249"/>
                </a:lnTo>
                <a:lnTo>
                  <a:pt x="23212" y="452247"/>
                </a:lnTo>
                <a:lnTo>
                  <a:pt x="6228" y="427053"/>
                </a:lnTo>
                <a:lnTo>
                  <a:pt x="0" y="396240"/>
                </a:lnTo>
                <a:lnTo>
                  <a:pt x="0" y="79248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3139" y="2177033"/>
            <a:ext cx="758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Programs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0984" y="2017780"/>
            <a:ext cx="1724025" cy="2202815"/>
            <a:chOff x="510984" y="2017780"/>
            <a:chExt cx="1724025" cy="220281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8654" y="2017780"/>
              <a:ext cx="249143" cy="15531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20509" y="3735577"/>
              <a:ext cx="1704975" cy="475615"/>
            </a:xfrm>
            <a:custGeom>
              <a:avLst/>
              <a:gdLst/>
              <a:ahLst/>
              <a:cxnLst/>
              <a:rect l="l" t="t" r="r" b="b"/>
              <a:pathLst>
                <a:path w="1704975" h="475614">
                  <a:moveTo>
                    <a:pt x="0" y="79248"/>
                  </a:moveTo>
                  <a:lnTo>
                    <a:pt x="6228" y="48381"/>
                  </a:lnTo>
                  <a:lnTo>
                    <a:pt x="23212" y="23193"/>
                  </a:lnTo>
                  <a:lnTo>
                    <a:pt x="48402" y="6221"/>
                  </a:lnTo>
                  <a:lnTo>
                    <a:pt x="79248" y="0"/>
                  </a:lnTo>
                  <a:lnTo>
                    <a:pt x="1625282" y="0"/>
                  </a:lnTo>
                  <a:lnTo>
                    <a:pt x="1656095" y="6221"/>
                  </a:lnTo>
                  <a:lnTo>
                    <a:pt x="1681289" y="23193"/>
                  </a:lnTo>
                  <a:lnTo>
                    <a:pt x="1698291" y="48381"/>
                  </a:lnTo>
                  <a:lnTo>
                    <a:pt x="1704530" y="79248"/>
                  </a:lnTo>
                  <a:lnTo>
                    <a:pt x="1704530" y="396240"/>
                  </a:lnTo>
                  <a:lnTo>
                    <a:pt x="1698291" y="427053"/>
                  </a:lnTo>
                  <a:lnTo>
                    <a:pt x="1681289" y="452247"/>
                  </a:lnTo>
                  <a:lnTo>
                    <a:pt x="1656095" y="469249"/>
                  </a:lnTo>
                  <a:lnTo>
                    <a:pt x="1625282" y="475488"/>
                  </a:lnTo>
                  <a:lnTo>
                    <a:pt x="79248" y="475488"/>
                  </a:lnTo>
                  <a:lnTo>
                    <a:pt x="48402" y="469249"/>
                  </a:lnTo>
                  <a:lnTo>
                    <a:pt x="23212" y="452247"/>
                  </a:lnTo>
                  <a:lnTo>
                    <a:pt x="6228" y="427053"/>
                  </a:lnTo>
                  <a:lnTo>
                    <a:pt x="0" y="396240"/>
                  </a:lnTo>
                  <a:lnTo>
                    <a:pt x="0" y="79248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86103" y="3962476"/>
            <a:ext cx="574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65527" y="3292221"/>
            <a:ext cx="6026150" cy="1341120"/>
            <a:chOff x="1265527" y="3292221"/>
            <a:chExt cx="6026150" cy="134112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5527" y="3776942"/>
              <a:ext cx="211098" cy="20554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76094" y="3301746"/>
              <a:ext cx="5006340" cy="1322070"/>
            </a:xfrm>
            <a:custGeom>
              <a:avLst/>
              <a:gdLst/>
              <a:ahLst/>
              <a:cxnLst/>
              <a:rect l="l" t="t" r="r" b="b"/>
              <a:pathLst>
                <a:path w="5006340" h="1322070">
                  <a:moveTo>
                    <a:pt x="0" y="220344"/>
                  </a:moveTo>
                  <a:lnTo>
                    <a:pt x="4472" y="175945"/>
                  </a:lnTo>
                  <a:lnTo>
                    <a:pt x="17299" y="134588"/>
                  </a:lnTo>
                  <a:lnTo>
                    <a:pt x="37598" y="97159"/>
                  </a:lnTo>
                  <a:lnTo>
                    <a:pt x="64484" y="64547"/>
                  </a:lnTo>
                  <a:lnTo>
                    <a:pt x="97073" y="37638"/>
                  </a:lnTo>
                  <a:lnTo>
                    <a:pt x="134481" y="17319"/>
                  </a:lnTo>
                  <a:lnTo>
                    <a:pt x="175824" y="4477"/>
                  </a:lnTo>
                  <a:lnTo>
                    <a:pt x="220218" y="0"/>
                  </a:lnTo>
                  <a:lnTo>
                    <a:pt x="4785613" y="0"/>
                  </a:lnTo>
                  <a:lnTo>
                    <a:pt x="4830007" y="4477"/>
                  </a:lnTo>
                  <a:lnTo>
                    <a:pt x="4871350" y="17319"/>
                  </a:lnTo>
                  <a:lnTo>
                    <a:pt x="4908758" y="37638"/>
                  </a:lnTo>
                  <a:lnTo>
                    <a:pt x="4941347" y="64547"/>
                  </a:lnTo>
                  <a:lnTo>
                    <a:pt x="4968233" y="97159"/>
                  </a:lnTo>
                  <a:lnTo>
                    <a:pt x="4988532" y="134588"/>
                  </a:lnTo>
                  <a:lnTo>
                    <a:pt x="5001359" y="175945"/>
                  </a:lnTo>
                  <a:lnTo>
                    <a:pt x="5005832" y="220344"/>
                  </a:lnTo>
                  <a:lnTo>
                    <a:pt x="5005832" y="1101343"/>
                  </a:lnTo>
                  <a:lnTo>
                    <a:pt x="5001359" y="1145737"/>
                  </a:lnTo>
                  <a:lnTo>
                    <a:pt x="4988532" y="1187080"/>
                  </a:lnTo>
                  <a:lnTo>
                    <a:pt x="4968233" y="1224488"/>
                  </a:lnTo>
                  <a:lnTo>
                    <a:pt x="4941347" y="1257077"/>
                  </a:lnTo>
                  <a:lnTo>
                    <a:pt x="4908758" y="1283963"/>
                  </a:lnTo>
                  <a:lnTo>
                    <a:pt x="4871350" y="1304262"/>
                  </a:lnTo>
                  <a:lnTo>
                    <a:pt x="4830007" y="1317089"/>
                  </a:lnTo>
                  <a:lnTo>
                    <a:pt x="4785613" y="1321561"/>
                  </a:lnTo>
                  <a:lnTo>
                    <a:pt x="220218" y="1321561"/>
                  </a:lnTo>
                  <a:lnTo>
                    <a:pt x="175824" y="1317089"/>
                  </a:lnTo>
                  <a:lnTo>
                    <a:pt x="134481" y="1304262"/>
                  </a:lnTo>
                  <a:lnTo>
                    <a:pt x="97073" y="1283963"/>
                  </a:lnTo>
                  <a:lnTo>
                    <a:pt x="64484" y="1257077"/>
                  </a:lnTo>
                  <a:lnTo>
                    <a:pt x="37598" y="1224488"/>
                  </a:lnTo>
                  <a:lnTo>
                    <a:pt x="17299" y="1187080"/>
                  </a:lnTo>
                  <a:lnTo>
                    <a:pt x="4472" y="1145737"/>
                  </a:lnTo>
                  <a:lnTo>
                    <a:pt x="0" y="1101343"/>
                  </a:lnTo>
                  <a:lnTo>
                    <a:pt x="0" y="220344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419604" y="3298316"/>
            <a:ext cx="45745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3515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HS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Converted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Atlanta</a:t>
            </a:r>
            <a:r>
              <a:rPr kumimoji="0" sz="12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Arts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High</a:t>
            </a:r>
            <a:r>
              <a:rPr kumimoji="0" sz="12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Early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College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Condition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11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Program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Renovations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Potential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relief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Jackson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Midtown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Sylvan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MS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converted</a:t>
            </a:r>
            <a:r>
              <a:rPr kumimoji="0" sz="12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</a:t>
            </a:r>
            <a:r>
              <a:rPr kumimoji="0" sz="12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elementary</a:t>
            </a:r>
            <a:r>
              <a:rPr kumimoji="0" sz="12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Finch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Perkerson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0509" y="5330063"/>
            <a:ext cx="1704975" cy="475615"/>
          </a:xfrm>
          <a:custGeom>
            <a:avLst/>
            <a:gdLst/>
            <a:ahLst/>
            <a:cxnLst/>
            <a:rect l="l" t="t" r="r" b="b"/>
            <a:pathLst>
              <a:path w="1704975" h="475614">
                <a:moveTo>
                  <a:pt x="0" y="79248"/>
                </a:moveTo>
                <a:lnTo>
                  <a:pt x="6228" y="48381"/>
                </a:lnTo>
                <a:lnTo>
                  <a:pt x="23212" y="23193"/>
                </a:lnTo>
                <a:lnTo>
                  <a:pt x="48402" y="6221"/>
                </a:lnTo>
                <a:lnTo>
                  <a:pt x="79248" y="0"/>
                </a:lnTo>
                <a:lnTo>
                  <a:pt x="1625282" y="0"/>
                </a:lnTo>
                <a:lnTo>
                  <a:pt x="1656095" y="6221"/>
                </a:lnTo>
                <a:lnTo>
                  <a:pt x="1681289" y="23193"/>
                </a:lnTo>
                <a:lnTo>
                  <a:pt x="1698291" y="48381"/>
                </a:lnTo>
                <a:lnTo>
                  <a:pt x="1704530" y="79248"/>
                </a:lnTo>
                <a:lnTo>
                  <a:pt x="1704530" y="396189"/>
                </a:lnTo>
                <a:lnTo>
                  <a:pt x="1698291" y="427042"/>
                </a:lnTo>
                <a:lnTo>
                  <a:pt x="1681289" y="452235"/>
                </a:lnTo>
                <a:lnTo>
                  <a:pt x="1656095" y="469221"/>
                </a:lnTo>
                <a:lnTo>
                  <a:pt x="1625282" y="475449"/>
                </a:lnTo>
                <a:lnTo>
                  <a:pt x="79248" y="475449"/>
                </a:lnTo>
                <a:lnTo>
                  <a:pt x="48402" y="469221"/>
                </a:lnTo>
                <a:lnTo>
                  <a:pt x="23212" y="452235"/>
                </a:lnTo>
                <a:lnTo>
                  <a:pt x="6228" y="427042"/>
                </a:lnTo>
                <a:lnTo>
                  <a:pt x="0" y="396189"/>
                </a:lnTo>
                <a:lnTo>
                  <a:pt x="0" y="79248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8567" y="5557824"/>
            <a:ext cx="767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Boundary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69193" y="4765675"/>
            <a:ext cx="6022340" cy="1734185"/>
            <a:chOff x="1269193" y="4765675"/>
            <a:chExt cx="6022340" cy="173418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9193" y="5371304"/>
              <a:ext cx="206331" cy="18968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89175" y="4775200"/>
              <a:ext cx="4993005" cy="1715135"/>
            </a:xfrm>
            <a:custGeom>
              <a:avLst/>
              <a:gdLst/>
              <a:ahLst/>
              <a:cxnLst/>
              <a:rect l="l" t="t" r="r" b="b"/>
              <a:pathLst>
                <a:path w="4993005" h="1715135">
                  <a:moveTo>
                    <a:pt x="0" y="285750"/>
                  </a:moveTo>
                  <a:lnTo>
                    <a:pt x="3742" y="239419"/>
                  </a:lnTo>
                  <a:lnTo>
                    <a:pt x="14576" y="195462"/>
                  </a:lnTo>
                  <a:lnTo>
                    <a:pt x="31913" y="154467"/>
                  </a:lnTo>
                  <a:lnTo>
                    <a:pt x="55164" y="117024"/>
                  </a:lnTo>
                  <a:lnTo>
                    <a:pt x="83740" y="83724"/>
                  </a:lnTo>
                  <a:lnTo>
                    <a:pt x="117052" y="55156"/>
                  </a:lnTo>
                  <a:lnTo>
                    <a:pt x="154510" y="31910"/>
                  </a:lnTo>
                  <a:lnTo>
                    <a:pt x="195527" y="14575"/>
                  </a:lnTo>
                  <a:lnTo>
                    <a:pt x="239512" y="3742"/>
                  </a:lnTo>
                  <a:lnTo>
                    <a:pt x="285876" y="0"/>
                  </a:lnTo>
                  <a:lnTo>
                    <a:pt x="4707001" y="0"/>
                  </a:lnTo>
                  <a:lnTo>
                    <a:pt x="4753362" y="3742"/>
                  </a:lnTo>
                  <a:lnTo>
                    <a:pt x="4797337" y="14575"/>
                  </a:lnTo>
                  <a:lnTo>
                    <a:pt x="4838339" y="31910"/>
                  </a:lnTo>
                  <a:lnTo>
                    <a:pt x="4875780" y="55156"/>
                  </a:lnTo>
                  <a:lnTo>
                    <a:pt x="4909073" y="83724"/>
                  </a:lnTo>
                  <a:lnTo>
                    <a:pt x="4937630" y="117024"/>
                  </a:lnTo>
                  <a:lnTo>
                    <a:pt x="4960864" y="154467"/>
                  </a:lnTo>
                  <a:lnTo>
                    <a:pt x="4978187" y="195462"/>
                  </a:lnTo>
                  <a:lnTo>
                    <a:pt x="4989012" y="239419"/>
                  </a:lnTo>
                  <a:lnTo>
                    <a:pt x="4992751" y="285750"/>
                  </a:lnTo>
                  <a:lnTo>
                    <a:pt x="4992751" y="1429004"/>
                  </a:lnTo>
                  <a:lnTo>
                    <a:pt x="4989012" y="1475360"/>
                  </a:lnTo>
                  <a:lnTo>
                    <a:pt x="4978187" y="1519336"/>
                  </a:lnTo>
                  <a:lnTo>
                    <a:pt x="4960864" y="1560342"/>
                  </a:lnTo>
                  <a:lnTo>
                    <a:pt x="4937630" y="1597790"/>
                  </a:lnTo>
                  <a:lnTo>
                    <a:pt x="4909073" y="1631092"/>
                  </a:lnTo>
                  <a:lnTo>
                    <a:pt x="4875780" y="1659659"/>
                  </a:lnTo>
                  <a:lnTo>
                    <a:pt x="4838339" y="1682902"/>
                  </a:lnTo>
                  <a:lnTo>
                    <a:pt x="4797337" y="1700233"/>
                  </a:lnTo>
                  <a:lnTo>
                    <a:pt x="4753362" y="1711063"/>
                  </a:lnTo>
                  <a:lnTo>
                    <a:pt x="4707001" y="1714804"/>
                  </a:lnTo>
                  <a:lnTo>
                    <a:pt x="285876" y="1714804"/>
                  </a:lnTo>
                  <a:lnTo>
                    <a:pt x="239512" y="1711063"/>
                  </a:lnTo>
                  <a:lnTo>
                    <a:pt x="195527" y="1700233"/>
                  </a:lnTo>
                  <a:lnTo>
                    <a:pt x="154510" y="1682902"/>
                  </a:lnTo>
                  <a:lnTo>
                    <a:pt x="117052" y="1659659"/>
                  </a:lnTo>
                  <a:lnTo>
                    <a:pt x="83740" y="1631092"/>
                  </a:lnTo>
                  <a:lnTo>
                    <a:pt x="55164" y="1597790"/>
                  </a:lnTo>
                  <a:lnTo>
                    <a:pt x="31913" y="1560342"/>
                  </a:lnTo>
                  <a:lnTo>
                    <a:pt x="14576" y="1519336"/>
                  </a:lnTo>
                  <a:lnTo>
                    <a:pt x="3742" y="1475360"/>
                  </a:lnTo>
                  <a:lnTo>
                    <a:pt x="0" y="1429004"/>
                  </a:lnTo>
                  <a:lnTo>
                    <a:pt x="0" y="285750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451861" y="4785741"/>
            <a:ext cx="45319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</a:t>
            </a:r>
            <a:r>
              <a:rPr kumimoji="0" sz="12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HS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attendance</a:t>
            </a:r>
            <a:r>
              <a:rPr kumimoji="0" sz="12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areas</a:t>
            </a:r>
            <a:r>
              <a:rPr kumimoji="0" sz="12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moved</a:t>
            </a:r>
            <a:r>
              <a:rPr kumimoji="0" sz="12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South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Atlanta</a:t>
            </a:r>
            <a:r>
              <a:rPr kumimoji="0" sz="12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Washington 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36004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Finch,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Gideons,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1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Perkerson</a:t>
            </a:r>
            <a:r>
              <a:rPr kumimoji="0" sz="1200" b="0" i="0" u="none" strike="noStrike" kern="0" cap="none" spc="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Elementary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schools</a:t>
            </a:r>
            <a:r>
              <a:rPr kumimoji="0" sz="1200" b="0" i="0" u="none" strike="noStrike" kern="0" cap="none" spc="1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rezoned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Washington</a:t>
            </a:r>
            <a:r>
              <a:rPr kumimoji="0" sz="1200" b="0" i="0" u="none" strike="noStrike" kern="0" cap="none" spc="2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Finch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Perkerson</a:t>
            </a:r>
            <a:r>
              <a:rPr kumimoji="0" sz="1200" b="0" i="0" u="none" strike="noStrike" kern="0" cap="none" spc="1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combined</a:t>
            </a:r>
            <a:r>
              <a:rPr kumimoji="0" sz="1200" b="0" i="0" u="none" strike="noStrike" kern="0" cap="none" spc="1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</a:t>
            </a:r>
            <a:r>
              <a:rPr kumimoji="0" sz="1200" b="0" i="0" u="none" strike="noStrike" kern="0" cap="none" spc="1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converted</a:t>
            </a:r>
            <a:r>
              <a:rPr kumimoji="0" sz="1200" b="0" i="0" u="none" strike="noStrike" kern="0" cap="none" spc="1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Sylvan</a:t>
            </a:r>
            <a:r>
              <a:rPr kumimoji="0" sz="1200" b="0" i="0" u="none" strike="noStrike" kern="0" cap="none" spc="10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Sylvan</a:t>
            </a:r>
            <a:r>
              <a:rPr kumimoji="0" sz="1200" b="0" i="0" u="none" strike="noStrike" kern="0" cap="none" spc="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MS</a:t>
            </a:r>
            <a:r>
              <a:rPr kumimoji="0" sz="12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students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move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Russell</a:t>
            </a:r>
            <a:r>
              <a:rPr kumimoji="0" sz="12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West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End</a:t>
            </a:r>
            <a:r>
              <a:rPr kumimoji="0" sz="12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MS</a:t>
            </a:r>
            <a:r>
              <a:rPr kumimoji="0" sz="12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r>
              <a:rPr kumimoji="0" sz="12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Washington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102743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Slater</a:t>
            </a:r>
            <a:r>
              <a:rPr kumimoji="0" sz="12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Price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MS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rezoned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South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Atlanta</a:t>
            </a:r>
            <a:r>
              <a:rPr kumimoji="0" sz="12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 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Increases</a:t>
            </a:r>
            <a:r>
              <a:rPr kumimoji="0" sz="12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enrollment</a:t>
            </a:r>
            <a:r>
              <a:rPr kumimoji="0" sz="12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potential</a:t>
            </a:r>
            <a:r>
              <a:rPr kumimoji="0" sz="12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95706" y="136652"/>
            <a:ext cx="69322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88104">
              <a:lnSpc>
                <a:spcPct val="100000"/>
              </a:lnSpc>
              <a:spcBef>
                <a:spcPts val="100"/>
              </a:spcBef>
            </a:pPr>
            <a:r>
              <a:rPr spc="95"/>
              <a:t>Carver</a:t>
            </a:r>
            <a:r>
              <a:rPr spc="-45"/>
              <a:t> </a:t>
            </a:r>
            <a:r>
              <a:rPr spc="190"/>
              <a:t>HS</a:t>
            </a:r>
            <a:r>
              <a:rPr spc="-30"/>
              <a:t> </a:t>
            </a:r>
            <a:r>
              <a:rPr spc="-85"/>
              <a:t>–</a:t>
            </a:r>
            <a:r>
              <a:rPr spc="-40"/>
              <a:t> </a:t>
            </a:r>
            <a:r>
              <a:rPr spc="65"/>
              <a:t>Primary</a:t>
            </a:r>
            <a:r>
              <a:rPr spc="-30"/>
              <a:t> </a:t>
            </a:r>
            <a:r>
              <a:rPr spc="90"/>
              <a:t>Scenario</a:t>
            </a:r>
            <a:r>
              <a:rPr u="none" spc="90"/>
              <a:t> </a:t>
            </a:r>
            <a:r>
              <a:rPr u="none" spc="130"/>
              <a:t>ESPLOST</a:t>
            </a:r>
            <a:r>
              <a:rPr u="none" spc="-40"/>
              <a:t> </a:t>
            </a:r>
            <a:r>
              <a:rPr u="none" spc="105"/>
              <a:t>DEPENDENT</a:t>
            </a:r>
          </a:p>
          <a:p>
            <a:pPr marL="12700" marR="5080">
              <a:lnSpc>
                <a:spcPct val="100000"/>
              </a:lnSpc>
            </a:pPr>
            <a:r>
              <a:rPr b="0" u="none" spc="65">
                <a:latin typeface="Calibri"/>
                <a:cs typeface="Calibri"/>
              </a:rPr>
              <a:t>Re-</a:t>
            </a:r>
            <a:r>
              <a:rPr b="0" u="none">
                <a:latin typeface="Calibri"/>
                <a:cs typeface="Calibri"/>
              </a:rPr>
              <a:t>Imagine</a:t>
            </a:r>
            <a:r>
              <a:rPr b="0" u="none" spc="5">
                <a:latin typeface="Calibri"/>
                <a:cs typeface="Calibri"/>
              </a:rPr>
              <a:t> </a:t>
            </a:r>
            <a:r>
              <a:rPr b="0" u="none" spc="60">
                <a:latin typeface="Calibri"/>
                <a:cs typeface="Calibri"/>
              </a:rPr>
              <a:t>Carver</a:t>
            </a:r>
            <a:r>
              <a:rPr b="0" u="none" spc="25">
                <a:latin typeface="Calibri"/>
                <a:cs typeface="Calibri"/>
              </a:rPr>
              <a:t> </a:t>
            </a:r>
            <a:r>
              <a:rPr b="0" u="none" spc="50">
                <a:latin typeface="Calibri"/>
                <a:cs typeface="Calibri"/>
              </a:rPr>
              <a:t>High</a:t>
            </a:r>
            <a:r>
              <a:rPr b="0" u="none" spc="10">
                <a:latin typeface="Calibri"/>
                <a:cs typeface="Calibri"/>
              </a:rPr>
              <a:t> </a:t>
            </a:r>
            <a:r>
              <a:rPr b="0" u="none" spc="90">
                <a:latin typeface="Calibri"/>
                <a:cs typeface="Calibri"/>
              </a:rPr>
              <a:t>School</a:t>
            </a:r>
            <a:r>
              <a:rPr b="0" u="none" spc="-45">
                <a:latin typeface="Calibri"/>
                <a:cs typeface="Calibri"/>
              </a:rPr>
              <a:t> </a:t>
            </a:r>
            <a:r>
              <a:rPr b="0" u="none" spc="-85">
                <a:latin typeface="Calibri"/>
                <a:cs typeface="Calibri"/>
              </a:rPr>
              <a:t>–</a:t>
            </a:r>
            <a:r>
              <a:rPr b="0" u="none" spc="15">
                <a:latin typeface="Calibri"/>
                <a:cs typeface="Calibri"/>
              </a:rPr>
              <a:t> </a:t>
            </a:r>
            <a:r>
              <a:rPr b="0" u="none" spc="45">
                <a:latin typeface="Calibri"/>
                <a:cs typeface="Calibri"/>
              </a:rPr>
              <a:t>District-</a:t>
            </a:r>
            <a:r>
              <a:rPr b="0" u="none">
                <a:latin typeface="Calibri"/>
                <a:cs typeface="Calibri"/>
              </a:rPr>
              <a:t>wide</a:t>
            </a:r>
            <a:r>
              <a:rPr b="0" u="none" spc="40">
                <a:latin typeface="Calibri"/>
                <a:cs typeface="Calibri"/>
              </a:rPr>
              <a:t> </a:t>
            </a:r>
            <a:r>
              <a:rPr b="0" u="none" spc="85">
                <a:latin typeface="Calibri"/>
                <a:cs typeface="Calibri"/>
              </a:rPr>
              <a:t>School</a:t>
            </a:r>
            <a:r>
              <a:rPr b="0" u="none" spc="-15">
                <a:latin typeface="Calibri"/>
                <a:cs typeface="Calibri"/>
              </a:rPr>
              <a:t> </a:t>
            </a:r>
            <a:r>
              <a:rPr b="0" u="none">
                <a:latin typeface="Calibri"/>
                <a:cs typeface="Calibri"/>
              </a:rPr>
              <a:t>of</a:t>
            </a:r>
            <a:r>
              <a:rPr b="0" u="none" spc="5">
                <a:latin typeface="Calibri"/>
                <a:cs typeface="Calibri"/>
              </a:rPr>
              <a:t> </a:t>
            </a:r>
            <a:r>
              <a:rPr b="0" u="none">
                <a:latin typeface="Calibri"/>
                <a:cs typeface="Calibri"/>
              </a:rPr>
              <a:t>the</a:t>
            </a:r>
            <a:r>
              <a:rPr b="0" u="none" spc="35">
                <a:latin typeface="Calibri"/>
                <a:cs typeface="Calibri"/>
              </a:rPr>
              <a:t> </a:t>
            </a:r>
            <a:r>
              <a:rPr b="0" u="none">
                <a:latin typeface="Calibri"/>
                <a:cs typeface="Calibri"/>
              </a:rPr>
              <a:t>Arts</a:t>
            </a:r>
            <a:r>
              <a:rPr b="0" u="none" spc="60">
                <a:latin typeface="Calibri"/>
                <a:cs typeface="Calibri"/>
              </a:rPr>
              <a:t> </a:t>
            </a:r>
            <a:r>
              <a:rPr b="0" u="none" spc="-30">
                <a:latin typeface="Calibri"/>
                <a:cs typeface="Calibri"/>
              </a:rPr>
              <a:t>(6-</a:t>
            </a:r>
            <a:r>
              <a:rPr b="0" u="none" spc="-25">
                <a:latin typeface="Calibri"/>
                <a:cs typeface="Calibri"/>
              </a:rPr>
              <a:t>12) </a:t>
            </a:r>
            <a:r>
              <a:rPr b="0" u="none" spc="-80">
                <a:latin typeface="Calibri"/>
                <a:cs typeface="Calibri"/>
              </a:rPr>
              <a:t>&amp;</a:t>
            </a:r>
            <a:r>
              <a:rPr b="0" u="none" spc="25">
                <a:latin typeface="Calibri"/>
                <a:cs typeface="Calibri"/>
              </a:rPr>
              <a:t> </a:t>
            </a:r>
            <a:r>
              <a:rPr b="0" u="none">
                <a:latin typeface="Calibri"/>
                <a:cs typeface="Calibri"/>
              </a:rPr>
              <a:t>Early</a:t>
            </a:r>
            <a:r>
              <a:rPr b="0" u="none" spc="25">
                <a:latin typeface="Calibri"/>
                <a:cs typeface="Calibri"/>
              </a:rPr>
              <a:t> </a:t>
            </a:r>
            <a:r>
              <a:rPr b="0" u="none" spc="70">
                <a:latin typeface="Calibri"/>
                <a:cs typeface="Calibri"/>
              </a:rPr>
              <a:t>College</a:t>
            </a:r>
            <a:r>
              <a:rPr b="0" u="none" spc="5">
                <a:latin typeface="Calibri"/>
                <a:cs typeface="Calibri"/>
              </a:rPr>
              <a:t> </a:t>
            </a:r>
            <a:r>
              <a:rPr b="0" u="none" spc="165">
                <a:latin typeface="Calibri"/>
                <a:cs typeface="Calibri"/>
              </a:rPr>
              <a:t>HS</a:t>
            </a:r>
            <a:r>
              <a:rPr b="0" u="none" spc="25">
                <a:latin typeface="Calibri"/>
                <a:cs typeface="Calibri"/>
              </a:rPr>
              <a:t> </a:t>
            </a:r>
            <a:r>
              <a:rPr b="0" u="none" spc="-30">
                <a:latin typeface="Calibri"/>
                <a:cs typeface="Calibri"/>
              </a:rPr>
              <a:t>(9-</a:t>
            </a:r>
            <a:r>
              <a:rPr b="0" u="none" spc="-25">
                <a:latin typeface="Calibri"/>
                <a:cs typeface="Calibri"/>
              </a:rPr>
              <a:t>12)</a:t>
            </a:r>
          </a:p>
        </p:txBody>
      </p:sp>
      <p:grpSp>
        <p:nvGrpSpPr>
          <p:cNvPr id="25" name="object 25"/>
          <p:cNvGrpSpPr/>
          <p:nvPr/>
        </p:nvGrpSpPr>
        <p:grpSpPr>
          <a:xfrm>
            <a:off x="-9525" y="-9525"/>
            <a:ext cx="431165" cy="6877050"/>
            <a:chOff x="-9525" y="-9525"/>
            <a:chExt cx="431165" cy="6877050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412115" cy="6858000"/>
            </a:xfrm>
            <a:custGeom>
              <a:avLst/>
              <a:gdLst/>
              <a:ahLst/>
              <a:cxnLst/>
              <a:rect l="l" t="t" r="r" b="b"/>
              <a:pathLst>
                <a:path w="412115" h="6858000">
                  <a:moveTo>
                    <a:pt x="41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2000" y="6858000"/>
                  </a:lnTo>
                  <a:lnTo>
                    <a:pt x="412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0"/>
              <a:ext cx="412115" cy="6858000"/>
            </a:xfrm>
            <a:custGeom>
              <a:avLst/>
              <a:gdLst/>
              <a:ahLst/>
              <a:cxnLst/>
              <a:rect l="l" t="t" r="r" b="b"/>
              <a:pathLst>
                <a:path w="412115" h="6858000">
                  <a:moveTo>
                    <a:pt x="0" y="6858000"/>
                  </a:moveTo>
                  <a:lnTo>
                    <a:pt x="412000" y="6858000"/>
                  </a:lnTo>
                  <a:lnTo>
                    <a:pt x="41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58329" y="5730557"/>
            <a:ext cx="2385695" cy="78486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2075" marR="205104" lvl="0" indent="0" defTabSz="91440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Map</a:t>
            </a:r>
            <a:r>
              <a:rPr kumimoji="0" sz="9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shows</a:t>
            </a:r>
            <a:r>
              <a:rPr kumimoji="0" sz="9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location</a:t>
            </a:r>
            <a:r>
              <a:rPr kumimoji="0" sz="9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9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schools</a:t>
            </a:r>
            <a:r>
              <a:rPr kumimoji="0" sz="9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r>
              <a:rPr kumimoji="0" sz="9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current</a:t>
            </a:r>
            <a:r>
              <a:rPr kumimoji="0" sz="900" b="0" i="0" u="none" strike="noStrike" kern="0" cap="none" spc="5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Carver,</a:t>
            </a:r>
            <a:r>
              <a:rPr kumimoji="0" sz="9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South</a:t>
            </a:r>
            <a:r>
              <a:rPr kumimoji="0" sz="900" b="0" i="0" u="none" strike="noStrike" kern="0" cap="none" spc="10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Atlanta</a:t>
            </a:r>
            <a:r>
              <a:rPr kumimoji="0" sz="9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9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Washington</a:t>
            </a:r>
            <a:r>
              <a:rPr kumimoji="0" sz="9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clusters.</a:t>
            </a:r>
            <a:r>
              <a:rPr kumimoji="0" sz="9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Any</a:t>
            </a:r>
            <a:r>
              <a:rPr kumimoji="0" sz="9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potential</a:t>
            </a:r>
            <a:r>
              <a:rPr kumimoji="0" sz="9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</a:t>
            </a:r>
            <a:r>
              <a:rPr kumimoji="0" sz="9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repurposing</a:t>
            </a:r>
            <a:r>
              <a:rPr kumimoji="0" sz="900" b="0" i="0" u="none" strike="noStrike" kern="0" cap="none" spc="5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will</a:t>
            </a:r>
            <a:r>
              <a:rPr kumimoji="0" sz="9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be</a:t>
            </a:r>
            <a:r>
              <a:rPr kumimoji="0" sz="9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shown</a:t>
            </a:r>
            <a:r>
              <a:rPr kumimoji="0" sz="9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</a:t>
            </a:r>
            <a:r>
              <a:rPr kumimoji="0" sz="9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9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Washington</a:t>
            </a:r>
            <a:r>
              <a:rPr kumimoji="0" sz="9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9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South</a:t>
            </a:r>
            <a:r>
              <a:rPr kumimoji="0" sz="900" b="0" i="0" u="none" strike="noStrike" kern="0" cap="none" spc="5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Atlanta</a:t>
            </a:r>
            <a:r>
              <a:rPr kumimoji="0" sz="9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scenarios.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30286" y="4113910"/>
            <a:ext cx="1551431" cy="145389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9976" y="3664077"/>
            <a:ext cx="1704975" cy="475615"/>
          </a:xfrm>
          <a:custGeom>
            <a:avLst/>
            <a:gdLst/>
            <a:ahLst/>
            <a:cxnLst/>
            <a:rect l="l" t="t" r="r" b="b"/>
            <a:pathLst>
              <a:path w="1704975" h="475614">
                <a:moveTo>
                  <a:pt x="0" y="79248"/>
                </a:moveTo>
                <a:lnTo>
                  <a:pt x="6221" y="48381"/>
                </a:lnTo>
                <a:lnTo>
                  <a:pt x="23193" y="23193"/>
                </a:lnTo>
                <a:lnTo>
                  <a:pt x="48381" y="6221"/>
                </a:lnTo>
                <a:lnTo>
                  <a:pt x="79248" y="0"/>
                </a:lnTo>
                <a:lnTo>
                  <a:pt x="1625219" y="0"/>
                </a:lnTo>
                <a:lnTo>
                  <a:pt x="1656085" y="6221"/>
                </a:lnTo>
                <a:lnTo>
                  <a:pt x="1681273" y="23193"/>
                </a:lnTo>
                <a:lnTo>
                  <a:pt x="1698245" y="48381"/>
                </a:lnTo>
                <a:lnTo>
                  <a:pt x="1704466" y="79248"/>
                </a:lnTo>
                <a:lnTo>
                  <a:pt x="1704466" y="396240"/>
                </a:lnTo>
                <a:lnTo>
                  <a:pt x="1698245" y="427053"/>
                </a:lnTo>
                <a:lnTo>
                  <a:pt x="1681273" y="452247"/>
                </a:lnTo>
                <a:lnTo>
                  <a:pt x="1656085" y="469249"/>
                </a:lnTo>
                <a:lnTo>
                  <a:pt x="1625219" y="475488"/>
                </a:lnTo>
                <a:lnTo>
                  <a:pt x="79248" y="475488"/>
                </a:lnTo>
                <a:lnTo>
                  <a:pt x="48381" y="469249"/>
                </a:lnTo>
                <a:lnTo>
                  <a:pt x="23193" y="452246"/>
                </a:lnTo>
                <a:lnTo>
                  <a:pt x="6221" y="427053"/>
                </a:lnTo>
                <a:lnTo>
                  <a:pt x="0" y="396240"/>
                </a:lnTo>
                <a:lnTo>
                  <a:pt x="0" y="79248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46141" y="3891534"/>
            <a:ext cx="574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77435" y="3705441"/>
            <a:ext cx="1724025" cy="1203960"/>
            <a:chOff x="4377435" y="3705441"/>
            <a:chExt cx="1724025" cy="12039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5006" y="3705441"/>
              <a:ext cx="211098" cy="2055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86960" y="4424045"/>
              <a:ext cx="1704975" cy="475615"/>
            </a:xfrm>
            <a:custGeom>
              <a:avLst/>
              <a:gdLst/>
              <a:ahLst/>
              <a:cxnLst/>
              <a:rect l="l" t="t" r="r" b="b"/>
              <a:pathLst>
                <a:path w="1704975" h="475614">
                  <a:moveTo>
                    <a:pt x="0" y="79247"/>
                  </a:moveTo>
                  <a:lnTo>
                    <a:pt x="6238" y="48434"/>
                  </a:lnTo>
                  <a:lnTo>
                    <a:pt x="23240" y="23240"/>
                  </a:lnTo>
                  <a:lnTo>
                    <a:pt x="48434" y="6238"/>
                  </a:lnTo>
                  <a:lnTo>
                    <a:pt x="79248" y="0"/>
                  </a:lnTo>
                  <a:lnTo>
                    <a:pt x="1625346" y="0"/>
                  </a:lnTo>
                  <a:lnTo>
                    <a:pt x="1656159" y="6238"/>
                  </a:lnTo>
                  <a:lnTo>
                    <a:pt x="1681352" y="23240"/>
                  </a:lnTo>
                  <a:lnTo>
                    <a:pt x="1698355" y="48434"/>
                  </a:lnTo>
                  <a:lnTo>
                    <a:pt x="1704593" y="79247"/>
                  </a:lnTo>
                  <a:lnTo>
                    <a:pt x="1704593" y="396239"/>
                  </a:lnTo>
                  <a:lnTo>
                    <a:pt x="1698355" y="427106"/>
                  </a:lnTo>
                  <a:lnTo>
                    <a:pt x="1681352" y="452294"/>
                  </a:lnTo>
                  <a:lnTo>
                    <a:pt x="1656159" y="469266"/>
                  </a:lnTo>
                  <a:lnTo>
                    <a:pt x="1625346" y="475487"/>
                  </a:lnTo>
                  <a:lnTo>
                    <a:pt x="79248" y="475487"/>
                  </a:lnTo>
                  <a:lnTo>
                    <a:pt x="48434" y="469266"/>
                  </a:lnTo>
                  <a:lnTo>
                    <a:pt x="23241" y="452294"/>
                  </a:lnTo>
                  <a:lnTo>
                    <a:pt x="6238" y="427106"/>
                  </a:lnTo>
                  <a:lnTo>
                    <a:pt x="0" y="396239"/>
                  </a:lnTo>
                  <a:lnTo>
                    <a:pt x="0" y="79247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855590" y="4651628"/>
            <a:ext cx="767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Boundary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70451" y="4465349"/>
            <a:ext cx="1724025" cy="1951989"/>
            <a:chOff x="4370451" y="4465349"/>
            <a:chExt cx="1724025" cy="195198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733" y="4465349"/>
              <a:ext cx="206331" cy="1896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79976" y="5931725"/>
              <a:ext cx="1704975" cy="475615"/>
            </a:xfrm>
            <a:custGeom>
              <a:avLst/>
              <a:gdLst/>
              <a:ahLst/>
              <a:cxnLst/>
              <a:rect l="l" t="t" r="r" b="b"/>
              <a:pathLst>
                <a:path w="1704975" h="475614">
                  <a:moveTo>
                    <a:pt x="0" y="79260"/>
                  </a:moveTo>
                  <a:lnTo>
                    <a:pt x="6221" y="48407"/>
                  </a:lnTo>
                  <a:lnTo>
                    <a:pt x="23193" y="23214"/>
                  </a:lnTo>
                  <a:lnTo>
                    <a:pt x="48381" y="6228"/>
                  </a:lnTo>
                  <a:lnTo>
                    <a:pt x="79248" y="0"/>
                  </a:lnTo>
                  <a:lnTo>
                    <a:pt x="1625219" y="0"/>
                  </a:lnTo>
                  <a:lnTo>
                    <a:pt x="1656085" y="6228"/>
                  </a:lnTo>
                  <a:lnTo>
                    <a:pt x="1681273" y="23214"/>
                  </a:lnTo>
                  <a:lnTo>
                    <a:pt x="1698245" y="48407"/>
                  </a:lnTo>
                  <a:lnTo>
                    <a:pt x="1704466" y="79260"/>
                  </a:lnTo>
                  <a:lnTo>
                    <a:pt x="1704466" y="396240"/>
                  </a:lnTo>
                  <a:lnTo>
                    <a:pt x="1698245" y="427090"/>
                  </a:lnTo>
                  <a:lnTo>
                    <a:pt x="1681273" y="452280"/>
                  </a:lnTo>
                  <a:lnTo>
                    <a:pt x="1656085" y="469261"/>
                  </a:lnTo>
                  <a:lnTo>
                    <a:pt x="1625219" y="475488"/>
                  </a:lnTo>
                  <a:lnTo>
                    <a:pt x="79248" y="475488"/>
                  </a:lnTo>
                  <a:lnTo>
                    <a:pt x="48381" y="469261"/>
                  </a:lnTo>
                  <a:lnTo>
                    <a:pt x="23193" y="452280"/>
                  </a:lnTo>
                  <a:lnTo>
                    <a:pt x="6221" y="427090"/>
                  </a:lnTo>
                  <a:lnTo>
                    <a:pt x="0" y="396240"/>
                  </a:lnTo>
                  <a:lnTo>
                    <a:pt x="0" y="7926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6173851" y="4432680"/>
            <a:ext cx="5748020" cy="475615"/>
          </a:xfrm>
          <a:custGeom>
            <a:avLst/>
            <a:gdLst/>
            <a:ahLst/>
            <a:cxnLst/>
            <a:rect l="l" t="t" r="r" b="b"/>
            <a:pathLst>
              <a:path w="5748020" h="475614">
                <a:moveTo>
                  <a:pt x="0" y="79248"/>
                </a:moveTo>
                <a:lnTo>
                  <a:pt x="6221" y="48381"/>
                </a:lnTo>
                <a:lnTo>
                  <a:pt x="23193" y="23193"/>
                </a:lnTo>
                <a:lnTo>
                  <a:pt x="48381" y="6221"/>
                </a:lnTo>
                <a:lnTo>
                  <a:pt x="79248" y="0"/>
                </a:lnTo>
                <a:lnTo>
                  <a:pt x="5668264" y="0"/>
                </a:lnTo>
                <a:lnTo>
                  <a:pt x="5699130" y="6221"/>
                </a:lnTo>
                <a:lnTo>
                  <a:pt x="5724318" y="23193"/>
                </a:lnTo>
                <a:lnTo>
                  <a:pt x="5741290" y="48381"/>
                </a:lnTo>
                <a:lnTo>
                  <a:pt x="5747512" y="79248"/>
                </a:lnTo>
                <a:lnTo>
                  <a:pt x="5747512" y="396240"/>
                </a:lnTo>
                <a:lnTo>
                  <a:pt x="5741290" y="427053"/>
                </a:lnTo>
                <a:lnTo>
                  <a:pt x="5724318" y="452247"/>
                </a:lnTo>
                <a:lnTo>
                  <a:pt x="5699130" y="469249"/>
                </a:lnTo>
                <a:lnTo>
                  <a:pt x="5668264" y="475488"/>
                </a:lnTo>
                <a:lnTo>
                  <a:pt x="79248" y="475488"/>
                </a:lnTo>
                <a:lnTo>
                  <a:pt x="48381" y="469249"/>
                </a:lnTo>
                <a:lnTo>
                  <a:pt x="23193" y="452247"/>
                </a:lnTo>
                <a:lnTo>
                  <a:pt x="6221" y="427053"/>
                </a:lnTo>
                <a:lnTo>
                  <a:pt x="0" y="396240"/>
                </a:lnTo>
                <a:lnTo>
                  <a:pt x="0" y="79248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76594" y="4431538"/>
            <a:ext cx="49231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Slater</a:t>
            </a:r>
            <a:r>
              <a:rPr kumimoji="0" sz="14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1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4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4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Price</a:t>
            </a:r>
            <a:r>
              <a:rPr kumimoji="0" sz="14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MS</a:t>
            </a:r>
            <a:r>
              <a:rPr kumimoji="0" sz="14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moves</a:t>
            </a:r>
            <a:r>
              <a:rPr kumimoji="0" sz="14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from</a:t>
            </a:r>
            <a:r>
              <a:rPr kumimoji="0" sz="14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</a:t>
            </a:r>
            <a:r>
              <a:rPr kumimoji="0" sz="14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4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South</a:t>
            </a:r>
            <a:r>
              <a:rPr kumimoji="0" sz="14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Atlanta</a:t>
            </a:r>
            <a:r>
              <a:rPr kumimoji="0" sz="14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Elementary</a:t>
            </a:r>
            <a:r>
              <a:rPr kumimoji="0" sz="14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boundary</a:t>
            </a:r>
            <a:r>
              <a:rPr kumimoji="0" sz="14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realignment</a:t>
            </a:r>
            <a:r>
              <a:rPr kumimoji="0" sz="14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within</a:t>
            </a:r>
            <a:r>
              <a:rPr kumimoji="0" sz="14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73851" y="5895149"/>
            <a:ext cx="5748020" cy="548640"/>
          </a:xfrm>
          <a:custGeom>
            <a:avLst/>
            <a:gdLst/>
            <a:ahLst/>
            <a:cxnLst/>
            <a:rect l="l" t="t" r="r" b="b"/>
            <a:pathLst>
              <a:path w="5748020" h="548639">
                <a:moveTo>
                  <a:pt x="0" y="91452"/>
                </a:moveTo>
                <a:lnTo>
                  <a:pt x="7179" y="55855"/>
                </a:lnTo>
                <a:lnTo>
                  <a:pt x="26765" y="26785"/>
                </a:lnTo>
                <a:lnTo>
                  <a:pt x="55828" y="7186"/>
                </a:lnTo>
                <a:lnTo>
                  <a:pt x="91439" y="0"/>
                </a:lnTo>
                <a:lnTo>
                  <a:pt x="5656072" y="0"/>
                </a:lnTo>
                <a:lnTo>
                  <a:pt x="5691683" y="7186"/>
                </a:lnTo>
                <a:lnTo>
                  <a:pt x="5720746" y="26785"/>
                </a:lnTo>
                <a:lnTo>
                  <a:pt x="5740332" y="55855"/>
                </a:lnTo>
                <a:lnTo>
                  <a:pt x="5747512" y="91452"/>
                </a:lnTo>
                <a:lnTo>
                  <a:pt x="5747512" y="457200"/>
                </a:lnTo>
                <a:lnTo>
                  <a:pt x="5740332" y="492795"/>
                </a:lnTo>
                <a:lnTo>
                  <a:pt x="5720746" y="521860"/>
                </a:lnTo>
                <a:lnTo>
                  <a:pt x="5691683" y="541455"/>
                </a:lnTo>
                <a:lnTo>
                  <a:pt x="5656072" y="548640"/>
                </a:lnTo>
                <a:lnTo>
                  <a:pt x="91439" y="548640"/>
                </a:lnTo>
                <a:lnTo>
                  <a:pt x="55828" y="541455"/>
                </a:lnTo>
                <a:lnTo>
                  <a:pt x="26765" y="521860"/>
                </a:lnTo>
                <a:lnTo>
                  <a:pt x="7179" y="492795"/>
                </a:lnTo>
                <a:lnTo>
                  <a:pt x="0" y="457200"/>
                </a:lnTo>
                <a:lnTo>
                  <a:pt x="0" y="91452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80150" y="6037579"/>
            <a:ext cx="38220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Reduction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1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400" b="0" i="0" u="none" strike="noStrike" kern="0" cap="none" spc="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Facilities: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@</a:t>
            </a:r>
            <a:r>
              <a:rPr kumimoji="0" sz="14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$3m-$4m</a:t>
            </a:r>
            <a:r>
              <a:rPr kumimoji="0" sz="14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annually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2094" y="6161023"/>
            <a:ext cx="1339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Operational</a:t>
            </a:r>
            <a:r>
              <a:rPr kumimoji="0" sz="1200" b="0" i="0" u="none" strike="noStrike" kern="0" cap="none" spc="25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Savings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70451" y="5168391"/>
            <a:ext cx="1724025" cy="1017269"/>
            <a:chOff x="4370451" y="5168391"/>
            <a:chExt cx="1724025" cy="1017269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3669" y="5985746"/>
              <a:ext cx="206103" cy="19939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79976" y="5177916"/>
              <a:ext cx="1704975" cy="475615"/>
            </a:xfrm>
            <a:custGeom>
              <a:avLst/>
              <a:gdLst/>
              <a:ahLst/>
              <a:cxnLst/>
              <a:rect l="l" t="t" r="r" b="b"/>
              <a:pathLst>
                <a:path w="1704975" h="475614">
                  <a:moveTo>
                    <a:pt x="0" y="79247"/>
                  </a:moveTo>
                  <a:lnTo>
                    <a:pt x="6221" y="48381"/>
                  </a:lnTo>
                  <a:lnTo>
                    <a:pt x="23193" y="23193"/>
                  </a:lnTo>
                  <a:lnTo>
                    <a:pt x="48381" y="6221"/>
                  </a:lnTo>
                  <a:lnTo>
                    <a:pt x="79248" y="0"/>
                  </a:lnTo>
                  <a:lnTo>
                    <a:pt x="1625219" y="0"/>
                  </a:lnTo>
                  <a:lnTo>
                    <a:pt x="1656085" y="6221"/>
                  </a:lnTo>
                  <a:lnTo>
                    <a:pt x="1681273" y="23193"/>
                  </a:lnTo>
                  <a:lnTo>
                    <a:pt x="1698245" y="48381"/>
                  </a:lnTo>
                  <a:lnTo>
                    <a:pt x="1704466" y="79247"/>
                  </a:lnTo>
                  <a:lnTo>
                    <a:pt x="1704466" y="396239"/>
                  </a:lnTo>
                  <a:lnTo>
                    <a:pt x="1698245" y="427085"/>
                  </a:lnTo>
                  <a:lnTo>
                    <a:pt x="1681273" y="452275"/>
                  </a:lnTo>
                  <a:lnTo>
                    <a:pt x="1656085" y="469259"/>
                  </a:lnTo>
                  <a:lnTo>
                    <a:pt x="1625219" y="475487"/>
                  </a:lnTo>
                  <a:lnTo>
                    <a:pt x="79248" y="475487"/>
                  </a:lnTo>
                  <a:lnTo>
                    <a:pt x="48381" y="469259"/>
                  </a:lnTo>
                  <a:lnTo>
                    <a:pt x="23193" y="452275"/>
                  </a:lnTo>
                  <a:lnTo>
                    <a:pt x="6221" y="427085"/>
                  </a:lnTo>
                  <a:lnTo>
                    <a:pt x="0" y="396239"/>
                  </a:lnTo>
                  <a:lnTo>
                    <a:pt x="0" y="79247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object 19"/>
          <p:cNvSpPr/>
          <p:nvPr/>
        </p:nvSpPr>
        <p:spPr>
          <a:xfrm>
            <a:off x="6173851" y="5163946"/>
            <a:ext cx="5748020" cy="475615"/>
          </a:xfrm>
          <a:custGeom>
            <a:avLst/>
            <a:gdLst/>
            <a:ahLst/>
            <a:cxnLst/>
            <a:rect l="l" t="t" r="r" b="b"/>
            <a:pathLst>
              <a:path w="5748020" h="475614">
                <a:moveTo>
                  <a:pt x="0" y="79247"/>
                </a:moveTo>
                <a:lnTo>
                  <a:pt x="6221" y="48381"/>
                </a:lnTo>
                <a:lnTo>
                  <a:pt x="23193" y="23193"/>
                </a:lnTo>
                <a:lnTo>
                  <a:pt x="48381" y="6221"/>
                </a:lnTo>
                <a:lnTo>
                  <a:pt x="79248" y="0"/>
                </a:lnTo>
                <a:lnTo>
                  <a:pt x="5668264" y="0"/>
                </a:lnTo>
                <a:lnTo>
                  <a:pt x="5699130" y="6221"/>
                </a:lnTo>
                <a:lnTo>
                  <a:pt x="5724318" y="23193"/>
                </a:lnTo>
                <a:lnTo>
                  <a:pt x="5741290" y="48381"/>
                </a:lnTo>
                <a:lnTo>
                  <a:pt x="5747512" y="79247"/>
                </a:lnTo>
                <a:lnTo>
                  <a:pt x="5747512" y="396239"/>
                </a:lnTo>
                <a:lnTo>
                  <a:pt x="5741290" y="427063"/>
                </a:lnTo>
                <a:lnTo>
                  <a:pt x="5724318" y="452242"/>
                </a:lnTo>
                <a:lnTo>
                  <a:pt x="5699130" y="469222"/>
                </a:lnTo>
                <a:lnTo>
                  <a:pt x="5668264" y="475449"/>
                </a:lnTo>
                <a:lnTo>
                  <a:pt x="79248" y="475449"/>
                </a:lnTo>
                <a:lnTo>
                  <a:pt x="48381" y="469222"/>
                </a:lnTo>
                <a:lnTo>
                  <a:pt x="23193" y="452242"/>
                </a:lnTo>
                <a:lnTo>
                  <a:pt x="6221" y="427063"/>
                </a:lnTo>
                <a:lnTo>
                  <a:pt x="0" y="396239"/>
                </a:lnTo>
                <a:lnTo>
                  <a:pt x="0" y="79247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76594" y="5269179"/>
            <a:ext cx="28867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Humphries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400" b="0" i="0" u="none" strike="noStrike" kern="0" cap="none" spc="-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400" b="0" i="0" u="none" strike="noStrike" kern="0" cap="none" spc="-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Hutchinson</a:t>
            </a:r>
            <a:r>
              <a:rPr kumimoji="0" sz="14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400" b="0" i="0" u="none" strike="noStrike" kern="0" cap="none" spc="-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sz="1400" b="0" i="0" u="none" strike="noStrike" kern="0" cap="none" spc="-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TBD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69358" y="5405729"/>
            <a:ext cx="9258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Re-</a:t>
            </a: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Purpose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-9525" y="-9525"/>
            <a:ext cx="5356225" cy="6877050"/>
            <a:chOff x="-9525" y="-9525"/>
            <a:chExt cx="5356225" cy="687705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3974" y="5208801"/>
              <a:ext cx="232488" cy="2607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0"/>
              <a:ext cx="412115" cy="6858000"/>
            </a:xfrm>
            <a:custGeom>
              <a:avLst/>
              <a:gdLst/>
              <a:ahLst/>
              <a:cxnLst/>
              <a:rect l="l" t="t" r="r" b="b"/>
              <a:pathLst>
                <a:path w="412115" h="6858000">
                  <a:moveTo>
                    <a:pt x="41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2000" y="6858000"/>
                  </a:lnTo>
                  <a:lnTo>
                    <a:pt x="412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0"/>
              <a:ext cx="412115" cy="6858000"/>
            </a:xfrm>
            <a:custGeom>
              <a:avLst/>
              <a:gdLst/>
              <a:ahLst/>
              <a:cxnLst/>
              <a:rect l="l" t="t" r="r" b="b"/>
              <a:pathLst>
                <a:path w="412115" h="6858000">
                  <a:moveTo>
                    <a:pt x="0" y="6858000"/>
                  </a:moveTo>
                  <a:lnTo>
                    <a:pt x="412000" y="6858000"/>
                  </a:lnTo>
                  <a:lnTo>
                    <a:pt x="41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2749" y="739901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492" y="2767"/>
                  </a:lnTo>
                  <a:lnTo>
                    <a:pt x="317131" y="10863"/>
                  </a:lnTo>
                  <a:lnTo>
                    <a:pt x="272704" y="23980"/>
                  </a:lnTo>
                  <a:lnTo>
                    <a:pt x="230521" y="41810"/>
                  </a:lnTo>
                  <a:lnTo>
                    <a:pt x="190890" y="64043"/>
                  </a:lnTo>
                  <a:lnTo>
                    <a:pt x="154120" y="90373"/>
                  </a:lnTo>
                  <a:lnTo>
                    <a:pt x="120519" y="120491"/>
                  </a:lnTo>
                  <a:lnTo>
                    <a:pt x="90397" y="154088"/>
                  </a:lnTo>
                  <a:lnTo>
                    <a:pt x="64062" y="190856"/>
                  </a:lnTo>
                  <a:lnTo>
                    <a:pt x="41823" y="230488"/>
                  </a:lnTo>
                  <a:lnTo>
                    <a:pt x="23988" y="272674"/>
                  </a:lnTo>
                  <a:lnTo>
                    <a:pt x="10867" y="317107"/>
                  </a:lnTo>
                  <a:lnTo>
                    <a:pt x="2768" y="363478"/>
                  </a:lnTo>
                  <a:lnTo>
                    <a:pt x="0" y="411480"/>
                  </a:lnTo>
                  <a:lnTo>
                    <a:pt x="2768" y="459457"/>
                  </a:lnTo>
                  <a:lnTo>
                    <a:pt x="10867" y="505812"/>
                  </a:lnTo>
                  <a:lnTo>
                    <a:pt x="23988" y="550234"/>
                  </a:lnTo>
                  <a:lnTo>
                    <a:pt x="41823" y="592416"/>
                  </a:lnTo>
                  <a:lnTo>
                    <a:pt x="64062" y="632046"/>
                  </a:lnTo>
                  <a:lnTo>
                    <a:pt x="90397" y="668818"/>
                  </a:lnTo>
                  <a:lnTo>
                    <a:pt x="120519" y="702421"/>
                  </a:lnTo>
                  <a:lnTo>
                    <a:pt x="154120" y="732546"/>
                  </a:lnTo>
                  <a:lnTo>
                    <a:pt x="190890" y="758884"/>
                  </a:lnTo>
                  <a:lnTo>
                    <a:pt x="230521" y="781127"/>
                  </a:lnTo>
                  <a:lnTo>
                    <a:pt x="272704" y="798965"/>
                  </a:lnTo>
                  <a:lnTo>
                    <a:pt x="317131" y="812089"/>
                  </a:lnTo>
                  <a:lnTo>
                    <a:pt x="363492" y="820190"/>
                  </a:lnTo>
                  <a:lnTo>
                    <a:pt x="411480" y="822960"/>
                  </a:lnTo>
                  <a:lnTo>
                    <a:pt x="459466" y="820190"/>
                  </a:lnTo>
                  <a:lnTo>
                    <a:pt x="505825" y="812089"/>
                  </a:lnTo>
                  <a:lnTo>
                    <a:pt x="550249" y="798965"/>
                  </a:lnTo>
                  <a:lnTo>
                    <a:pt x="592428" y="781127"/>
                  </a:lnTo>
                  <a:lnTo>
                    <a:pt x="632054" y="758884"/>
                  </a:lnTo>
                  <a:lnTo>
                    <a:pt x="668819" y="732546"/>
                  </a:lnTo>
                  <a:lnTo>
                    <a:pt x="702414" y="702421"/>
                  </a:lnTo>
                  <a:lnTo>
                    <a:pt x="732531" y="668818"/>
                  </a:lnTo>
                  <a:lnTo>
                    <a:pt x="758861" y="632046"/>
                  </a:lnTo>
                  <a:lnTo>
                    <a:pt x="781095" y="592416"/>
                  </a:lnTo>
                  <a:lnTo>
                    <a:pt x="798926" y="550234"/>
                  </a:lnTo>
                  <a:lnTo>
                    <a:pt x="812044" y="505812"/>
                  </a:lnTo>
                  <a:lnTo>
                    <a:pt x="820141" y="459457"/>
                  </a:lnTo>
                  <a:lnTo>
                    <a:pt x="822909" y="411480"/>
                  </a:lnTo>
                  <a:lnTo>
                    <a:pt x="820141" y="363478"/>
                  </a:lnTo>
                  <a:lnTo>
                    <a:pt x="812044" y="317107"/>
                  </a:lnTo>
                  <a:lnTo>
                    <a:pt x="798926" y="272674"/>
                  </a:lnTo>
                  <a:lnTo>
                    <a:pt x="781095" y="230488"/>
                  </a:lnTo>
                  <a:lnTo>
                    <a:pt x="758861" y="190856"/>
                  </a:lnTo>
                  <a:lnTo>
                    <a:pt x="732531" y="154088"/>
                  </a:lnTo>
                  <a:lnTo>
                    <a:pt x="702414" y="120491"/>
                  </a:lnTo>
                  <a:lnTo>
                    <a:pt x="668819" y="90373"/>
                  </a:lnTo>
                  <a:lnTo>
                    <a:pt x="632054" y="64043"/>
                  </a:lnTo>
                  <a:lnTo>
                    <a:pt x="592428" y="41810"/>
                  </a:lnTo>
                  <a:lnTo>
                    <a:pt x="550249" y="23980"/>
                  </a:lnTo>
                  <a:lnTo>
                    <a:pt x="505825" y="10863"/>
                  </a:lnTo>
                  <a:lnTo>
                    <a:pt x="459466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2749" y="739901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80"/>
                  </a:moveTo>
                  <a:lnTo>
                    <a:pt x="2768" y="363478"/>
                  </a:lnTo>
                  <a:lnTo>
                    <a:pt x="10867" y="317107"/>
                  </a:lnTo>
                  <a:lnTo>
                    <a:pt x="23988" y="272674"/>
                  </a:lnTo>
                  <a:lnTo>
                    <a:pt x="41823" y="230488"/>
                  </a:lnTo>
                  <a:lnTo>
                    <a:pt x="64062" y="190856"/>
                  </a:lnTo>
                  <a:lnTo>
                    <a:pt x="90397" y="154088"/>
                  </a:lnTo>
                  <a:lnTo>
                    <a:pt x="120519" y="120491"/>
                  </a:lnTo>
                  <a:lnTo>
                    <a:pt x="154120" y="90373"/>
                  </a:lnTo>
                  <a:lnTo>
                    <a:pt x="190890" y="64043"/>
                  </a:lnTo>
                  <a:lnTo>
                    <a:pt x="230521" y="41810"/>
                  </a:lnTo>
                  <a:lnTo>
                    <a:pt x="272704" y="23980"/>
                  </a:lnTo>
                  <a:lnTo>
                    <a:pt x="317131" y="10863"/>
                  </a:lnTo>
                  <a:lnTo>
                    <a:pt x="363492" y="2767"/>
                  </a:lnTo>
                  <a:lnTo>
                    <a:pt x="411480" y="0"/>
                  </a:lnTo>
                  <a:lnTo>
                    <a:pt x="459466" y="2767"/>
                  </a:lnTo>
                  <a:lnTo>
                    <a:pt x="505825" y="10863"/>
                  </a:lnTo>
                  <a:lnTo>
                    <a:pt x="550249" y="23980"/>
                  </a:lnTo>
                  <a:lnTo>
                    <a:pt x="592428" y="41810"/>
                  </a:lnTo>
                  <a:lnTo>
                    <a:pt x="632054" y="64043"/>
                  </a:lnTo>
                  <a:lnTo>
                    <a:pt x="668819" y="90373"/>
                  </a:lnTo>
                  <a:lnTo>
                    <a:pt x="702414" y="120491"/>
                  </a:lnTo>
                  <a:lnTo>
                    <a:pt x="732531" y="154088"/>
                  </a:lnTo>
                  <a:lnTo>
                    <a:pt x="758861" y="190856"/>
                  </a:lnTo>
                  <a:lnTo>
                    <a:pt x="781095" y="230488"/>
                  </a:lnTo>
                  <a:lnTo>
                    <a:pt x="798926" y="272674"/>
                  </a:lnTo>
                  <a:lnTo>
                    <a:pt x="812044" y="317107"/>
                  </a:lnTo>
                  <a:lnTo>
                    <a:pt x="820141" y="363478"/>
                  </a:lnTo>
                  <a:lnTo>
                    <a:pt x="822909" y="411480"/>
                  </a:lnTo>
                  <a:lnTo>
                    <a:pt x="820141" y="459457"/>
                  </a:lnTo>
                  <a:lnTo>
                    <a:pt x="812044" y="505812"/>
                  </a:lnTo>
                  <a:lnTo>
                    <a:pt x="798926" y="550234"/>
                  </a:lnTo>
                  <a:lnTo>
                    <a:pt x="781095" y="592416"/>
                  </a:lnTo>
                  <a:lnTo>
                    <a:pt x="758861" y="632046"/>
                  </a:lnTo>
                  <a:lnTo>
                    <a:pt x="732531" y="668818"/>
                  </a:lnTo>
                  <a:lnTo>
                    <a:pt x="702414" y="702421"/>
                  </a:lnTo>
                  <a:lnTo>
                    <a:pt x="668819" y="732546"/>
                  </a:lnTo>
                  <a:lnTo>
                    <a:pt x="632054" y="758884"/>
                  </a:lnTo>
                  <a:lnTo>
                    <a:pt x="592428" y="781127"/>
                  </a:lnTo>
                  <a:lnTo>
                    <a:pt x="550249" y="798965"/>
                  </a:lnTo>
                  <a:lnTo>
                    <a:pt x="505825" y="812089"/>
                  </a:lnTo>
                  <a:lnTo>
                    <a:pt x="459466" y="820190"/>
                  </a:lnTo>
                  <a:lnTo>
                    <a:pt x="411480" y="822960"/>
                  </a:lnTo>
                  <a:lnTo>
                    <a:pt x="363492" y="820190"/>
                  </a:lnTo>
                  <a:lnTo>
                    <a:pt x="317131" y="812089"/>
                  </a:lnTo>
                  <a:lnTo>
                    <a:pt x="272704" y="798965"/>
                  </a:lnTo>
                  <a:lnTo>
                    <a:pt x="230521" y="781127"/>
                  </a:lnTo>
                  <a:lnTo>
                    <a:pt x="190890" y="758884"/>
                  </a:lnTo>
                  <a:lnTo>
                    <a:pt x="154120" y="732546"/>
                  </a:lnTo>
                  <a:lnTo>
                    <a:pt x="120519" y="702421"/>
                  </a:lnTo>
                  <a:lnTo>
                    <a:pt x="90397" y="668818"/>
                  </a:lnTo>
                  <a:lnTo>
                    <a:pt x="64062" y="632046"/>
                  </a:lnTo>
                  <a:lnTo>
                    <a:pt x="41823" y="592416"/>
                  </a:lnTo>
                  <a:lnTo>
                    <a:pt x="23988" y="550234"/>
                  </a:lnTo>
                  <a:lnTo>
                    <a:pt x="10867" y="505812"/>
                  </a:lnTo>
                  <a:lnTo>
                    <a:pt x="2768" y="459457"/>
                  </a:lnTo>
                  <a:lnTo>
                    <a:pt x="0" y="41148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06627" y="1070228"/>
            <a:ext cx="43624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Cleveland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48259" y="708279"/>
            <a:ext cx="3759200" cy="2643505"/>
            <a:chOff x="448259" y="708279"/>
            <a:chExt cx="3759200" cy="2643505"/>
          </a:xfrm>
        </p:grpSpPr>
        <p:sp>
          <p:nvSpPr>
            <p:cNvPr id="30" name="object 30"/>
            <p:cNvSpPr/>
            <p:nvPr/>
          </p:nvSpPr>
          <p:spPr>
            <a:xfrm>
              <a:off x="457784" y="717804"/>
              <a:ext cx="2745105" cy="2610485"/>
            </a:xfrm>
            <a:custGeom>
              <a:avLst/>
              <a:gdLst/>
              <a:ahLst/>
              <a:cxnLst/>
              <a:rect l="l" t="t" r="r" b="b"/>
              <a:pathLst>
                <a:path w="2745105" h="2610485">
                  <a:moveTo>
                    <a:pt x="0" y="0"/>
                  </a:moveTo>
                  <a:lnTo>
                    <a:pt x="1783384" y="0"/>
                  </a:lnTo>
                  <a:lnTo>
                    <a:pt x="1783384" y="1140206"/>
                  </a:lnTo>
                  <a:lnTo>
                    <a:pt x="2092121" y="1140206"/>
                  </a:lnTo>
                  <a:lnTo>
                    <a:pt x="2092121" y="814070"/>
                  </a:lnTo>
                  <a:lnTo>
                    <a:pt x="2744647" y="1305052"/>
                  </a:lnTo>
                  <a:lnTo>
                    <a:pt x="2092121" y="1796034"/>
                  </a:lnTo>
                  <a:lnTo>
                    <a:pt x="2092121" y="1470025"/>
                  </a:lnTo>
                  <a:lnTo>
                    <a:pt x="1783384" y="1470025"/>
                  </a:lnTo>
                  <a:lnTo>
                    <a:pt x="1783384" y="2610231"/>
                  </a:lnTo>
                  <a:lnTo>
                    <a:pt x="0" y="2610231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255390" y="731647"/>
              <a:ext cx="942340" cy="2610485"/>
            </a:xfrm>
            <a:custGeom>
              <a:avLst/>
              <a:gdLst/>
              <a:ahLst/>
              <a:cxnLst/>
              <a:rect l="l" t="t" r="r" b="b"/>
              <a:pathLst>
                <a:path w="942339" h="2610485">
                  <a:moveTo>
                    <a:pt x="0" y="2610230"/>
                  </a:moveTo>
                  <a:lnTo>
                    <a:pt x="942200" y="2610230"/>
                  </a:lnTo>
                  <a:lnTo>
                    <a:pt x="942200" y="0"/>
                  </a:lnTo>
                  <a:lnTo>
                    <a:pt x="0" y="0"/>
                  </a:lnTo>
                  <a:lnTo>
                    <a:pt x="0" y="261023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334639" y="273557"/>
            <a:ext cx="767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Boundary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20339" y="486918"/>
            <a:ext cx="996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Realignment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03224" y="1581785"/>
            <a:ext cx="842010" cy="842010"/>
            <a:chOff x="503224" y="1581785"/>
            <a:chExt cx="842010" cy="842010"/>
          </a:xfrm>
        </p:grpSpPr>
        <p:sp>
          <p:nvSpPr>
            <p:cNvPr id="35" name="object 35"/>
            <p:cNvSpPr/>
            <p:nvPr/>
          </p:nvSpPr>
          <p:spPr>
            <a:xfrm>
              <a:off x="512749" y="1591310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492" y="2767"/>
                  </a:lnTo>
                  <a:lnTo>
                    <a:pt x="317131" y="10863"/>
                  </a:lnTo>
                  <a:lnTo>
                    <a:pt x="272704" y="23980"/>
                  </a:lnTo>
                  <a:lnTo>
                    <a:pt x="230521" y="41810"/>
                  </a:lnTo>
                  <a:lnTo>
                    <a:pt x="190890" y="64043"/>
                  </a:lnTo>
                  <a:lnTo>
                    <a:pt x="154120" y="90373"/>
                  </a:lnTo>
                  <a:lnTo>
                    <a:pt x="120519" y="120491"/>
                  </a:lnTo>
                  <a:lnTo>
                    <a:pt x="90397" y="154088"/>
                  </a:lnTo>
                  <a:lnTo>
                    <a:pt x="64062" y="190856"/>
                  </a:lnTo>
                  <a:lnTo>
                    <a:pt x="41823" y="230488"/>
                  </a:lnTo>
                  <a:lnTo>
                    <a:pt x="23988" y="272674"/>
                  </a:lnTo>
                  <a:lnTo>
                    <a:pt x="10867" y="317107"/>
                  </a:lnTo>
                  <a:lnTo>
                    <a:pt x="2768" y="363478"/>
                  </a:lnTo>
                  <a:lnTo>
                    <a:pt x="0" y="411479"/>
                  </a:lnTo>
                  <a:lnTo>
                    <a:pt x="2768" y="459457"/>
                  </a:lnTo>
                  <a:lnTo>
                    <a:pt x="10867" y="505812"/>
                  </a:lnTo>
                  <a:lnTo>
                    <a:pt x="23988" y="550234"/>
                  </a:lnTo>
                  <a:lnTo>
                    <a:pt x="41823" y="592416"/>
                  </a:lnTo>
                  <a:lnTo>
                    <a:pt x="64062" y="632046"/>
                  </a:lnTo>
                  <a:lnTo>
                    <a:pt x="90397" y="668818"/>
                  </a:lnTo>
                  <a:lnTo>
                    <a:pt x="120519" y="702421"/>
                  </a:lnTo>
                  <a:lnTo>
                    <a:pt x="154120" y="732546"/>
                  </a:lnTo>
                  <a:lnTo>
                    <a:pt x="190890" y="758884"/>
                  </a:lnTo>
                  <a:lnTo>
                    <a:pt x="230521" y="781127"/>
                  </a:lnTo>
                  <a:lnTo>
                    <a:pt x="272704" y="798965"/>
                  </a:lnTo>
                  <a:lnTo>
                    <a:pt x="317131" y="812089"/>
                  </a:lnTo>
                  <a:lnTo>
                    <a:pt x="363492" y="820190"/>
                  </a:lnTo>
                  <a:lnTo>
                    <a:pt x="411480" y="822960"/>
                  </a:lnTo>
                  <a:lnTo>
                    <a:pt x="459466" y="820190"/>
                  </a:lnTo>
                  <a:lnTo>
                    <a:pt x="505825" y="812089"/>
                  </a:lnTo>
                  <a:lnTo>
                    <a:pt x="550249" y="798965"/>
                  </a:lnTo>
                  <a:lnTo>
                    <a:pt x="592428" y="781127"/>
                  </a:lnTo>
                  <a:lnTo>
                    <a:pt x="632054" y="758884"/>
                  </a:lnTo>
                  <a:lnTo>
                    <a:pt x="668819" y="732546"/>
                  </a:lnTo>
                  <a:lnTo>
                    <a:pt x="702414" y="702421"/>
                  </a:lnTo>
                  <a:lnTo>
                    <a:pt x="732531" y="668818"/>
                  </a:lnTo>
                  <a:lnTo>
                    <a:pt x="758861" y="632046"/>
                  </a:lnTo>
                  <a:lnTo>
                    <a:pt x="781095" y="592416"/>
                  </a:lnTo>
                  <a:lnTo>
                    <a:pt x="798926" y="550234"/>
                  </a:lnTo>
                  <a:lnTo>
                    <a:pt x="812044" y="505812"/>
                  </a:lnTo>
                  <a:lnTo>
                    <a:pt x="820141" y="459457"/>
                  </a:lnTo>
                  <a:lnTo>
                    <a:pt x="822909" y="411479"/>
                  </a:lnTo>
                  <a:lnTo>
                    <a:pt x="820141" y="363478"/>
                  </a:lnTo>
                  <a:lnTo>
                    <a:pt x="812044" y="317107"/>
                  </a:lnTo>
                  <a:lnTo>
                    <a:pt x="798926" y="272674"/>
                  </a:lnTo>
                  <a:lnTo>
                    <a:pt x="781095" y="230488"/>
                  </a:lnTo>
                  <a:lnTo>
                    <a:pt x="758861" y="190856"/>
                  </a:lnTo>
                  <a:lnTo>
                    <a:pt x="732531" y="154088"/>
                  </a:lnTo>
                  <a:lnTo>
                    <a:pt x="702414" y="120491"/>
                  </a:lnTo>
                  <a:lnTo>
                    <a:pt x="668819" y="90373"/>
                  </a:lnTo>
                  <a:lnTo>
                    <a:pt x="632054" y="64043"/>
                  </a:lnTo>
                  <a:lnTo>
                    <a:pt x="592428" y="41810"/>
                  </a:lnTo>
                  <a:lnTo>
                    <a:pt x="550249" y="23980"/>
                  </a:lnTo>
                  <a:lnTo>
                    <a:pt x="505825" y="10863"/>
                  </a:lnTo>
                  <a:lnTo>
                    <a:pt x="459466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12749" y="1591310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79"/>
                  </a:moveTo>
                  <a:lnTo>
                    <a:pt x="2768" y="363478"/>
                  </a:lnTo>
                  <a:lnTo>
                    <a:pt x="10867" y="317107"/>
                  </a:lnTo>
                  <a:lnTo>
                    <a:pt x="23988" y="272674"/>
                  </a:lnTo>
                  <a:lnTo>
                    <a:pt x="41823" y="230488"/>
                  </a:lnTo>
                  <a:lnTo>
                    <a:pt x="64062" y="190856"/>
                  </a:lnTo>
                  <a:lnTo>
                    <a:pt x="90397" y="154088"/>
                  </a:lnTo>
                  <a:lnTo>
                    <a:pt x="120519" y="120491"/>
                  </a:lnTo>
                  <a:lnTo>
                    <a:pt x="154120" y="90373"/>
                  </a:lnTo>
                  <a:lnTo>
                    <a:pt x="190890" y="64043"/>
                  </a:lnTo>
                  <a:lnTo>
                    <a:pt x="230521" y="41810"/>
                  </a:lnTo>
                  <a:lnTo>
                    <a:pt x="272704" y="23980"/>
                  </a:lnTo>
                  <a:lnTo>
                    <a:pt x="317131" y="10863"/>
                  </a:lnTo>
                  <a:lnTo>
                    <a:pt x="363492" y="2767"/>
                  </a:lnTo>
                  <a:lnTo>
                    <a:pt x="411480" y="0"/>
                  </a:lnTo>
                  <a:lnTo>
                    <a:pt x="459466" y="2767"/>
                  </a:lnTo>
                  <a:lnTo>
                    <a:pt x="505825" y="10863"/>
                  </a:lnTo>
                  <a:lnTo>
                    <a:pt x="550249" y="23980"/>
                  </a:lnTo>
                  <a:lnTo>
                    <a:pt x="592428" y="41810"/>
                  </a:lnTo>
                  <a:lnTo>
                    <a:pt x="632054" y="64043"/>
                  </a:lnTo>
                  <a:lnTo>
                    <a:pt x="668819" y="90373"/>
                  </a:lnTo>
                  <a:lnTo>
                    <a:pt x="702414" y="120491"/>
                  </a:lnTo>
                  <a:lnTo>
                    <a:pt x="732531" y="154088"/>
                  </a:lnTo>
                  <a:lnTo>
                    <a:pt x="758861" y="190856"/>
                  </a:lnTo>
                  <a:lnTo>
                    <a:pt x="781095" y="230488"/>
                  </a:lnTo>
                  <a:lnTo>
                    <a:pt x="798926" y="272674"/>
                  </a:lnTo>
                  <a:lnTo>
                    <a:pt x="812044" y="317107"/>
                  </a:lnTo>
                  <a:lnTo>
                    <a:pt x="820141" y="363478"/>
                  </a:lnTo>
                  <a:lnTo>
                    <a:pt x="822909" y="411479"/>
                  </a:lnTo>
                  <a:lnTo>
                    <a:pt x="820141" y="459457"/>
                  </a:lnTo>
                  <a:lnTo>
                    <a:pt x="812044" y="505812"/>
                  </a:lnTo>
                  <a:lnTo>
                    <a:pt x="798926" y="550234"/>
                  </a:lnTo>
                  <a:lnTo>
                    <a:pt x="781095" y="592416"/>
                  </a:lnTo>
                  <a:lnTo>
                    <a:pt x="758861" y="632046"/>
                  </a:lnTo>
                  <a:lnTo>
                    <a:pt x="732531" y="668818"/>
                  </a:lnTo>
                  <a:lnTo>
                    <a:pt x="702414" y="702421"/>
                  </a:lnTo>
                  <a:lnTo>
                    <a:pt x="668819" y="732546"/>
                  </a:lnTo>
                  <a:lnTo>
                    <a:pt x="632054" y="758884"/>
                  </a:lnTo>
                  <a:lnTo>
                    <a:pt x="592428" y="781127"/>
                  </a:lnTo>
                  <a:lnTo>
                    <a:pt x="550249" y="798965"/>
                  </a:lnTo>
                  <a:lnTo>
                    <a:pt x="505825" y="812089"/>
                  </a:lnTo>
                  <a:lnTo>
                    <a:pt x="459466" y="820190"/>
                  </a:lnTo>
                  <a:lnTo>
                    <a:pt x="411480" y="822960"/>
                  </a:lnTo>
                  <a:lnTo>
                    <a:pt x="363492" y="820190"/>
                  </a:lnTo>
                  <a:lnTo>
                    <a:pt x="317131" y="812089"/>
                  </a:lnTo>
                  <a:lnTo>
                    <a:pt x="272704" y="798965"/>
                  </a:lnTo>
                  <a:lnTo>
                    <a:pt x="230521" y="781127"/>
                  </a:lnTo>
                  <a:lnTo>
                    <a:pt x="190890" y="758884"/>
                  </a:lnTo>
                  <a:lnTo>
                    <a:pt x="154120" y="732546"/>
                  </a:lnTo>
                  <a:lnTo>
                    <a:pt x="120519" y="702421"/>
                  </a:lnTo>
                  <a:lnTo>
                    <a:pt x="90397" y="668818"/>
                  </a:lnTo>
                  <a:lnTo>
                    <a:pt x="64062" y="632046"/>
                  </a:lnTo>
                  <a:lnTo>
                    <a:pt x="41823" y="592416"/>
                  </a:lnTo>
                  <a:lnTo>
                    <a:pt x="23988" y="550234"/>
                  </a:lnTo>
                  <a:lnTo>
                    <a:pt x="10867" y="505812"/>
                  </a:lnTo>
                  <a:lnTo>
                    <a:pt x="2768" y="459457"/>
                  </a:lnTo>
                  <a:lnTo>
                    <a:pt x="0" y="411479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64844" y="1921891"/>
            <a:ext cx="3175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Dobbs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03224" y="2433192"/>
            <a:ext cx="842010" cy="842010"/>
            <a:chOff x="503224" y="2433192"/>
            <a:chExt cx="842010" cy="842010"/>
          </a:xfrm>
        </p:grpSpPr>
        <p:sp>
          <p:nvSpPr>
            <p:cNvPr id="39" name="object 39"/>
            <p:cNvSpPr/>
            <p:nvPr/>
          </p:nvSpPr>
          <p:spPr>
            <a:xfrm>
              <a:off x="512749" y="2442717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492" y="2767"/>
                  </a:lnTo>
                  <a:lnTo>
                    <a:pt x="317131" y="10863"/>
                  </a:lnTo>
                  <a:lnTo>
                    <a:pt x="272704" y="23980"/>
                  </a:lnTo>
                  <a:lnTo>
                    <a:pt x="230521" y="41810"/>
                  </a:lnTo>
                  <a:lnTo>
                    <a:pt x="190890" y="64043"/>
                  </a:lnTo>
                  <a:lnTo>
                    <a:pt x="154120" y="90373"/>
                  </a:lnTo>
                  <a:lnTo>
                    <a:pt x="120519" y="120491"/>
                  </a:lnTo>
                  <a:lnTo>
                    <a:pt x="90397" y="154088"/>
                  </a:lnTo>
                  <a:lnTo>
                    <a:pt x="64062" y="190856"/>
                  </a:lnTo>
                  <a:lnTo>
                    <a:pt x="41823" y="230488"/>
                  </a:lnTo>
                  <a:lnTo>
                    <a:pt x="23988" y="272674"/>
                  </a:lnTo>
                  <a:lnTo>
                    <a:pt x="10867" y="317107"/>
                  </a:lnTo>
                  <a:lnTo>
                    <a:pt x="2768" y="363478"/>
                  </a:lnTo>
                  <a:lnTo>
                    <a:pt x="0" y="411480"/>
                  </a:lnTo>
                  <a:lnTo>
                    <a:pt x="2768" y="459457"/>
                  </a:lnTo>
                  <a:lnTo>
                    <a:pt x="10867" y="505812"/>
                  </a:lnTo>
                  <a:lnTo>
                    <a:pt x="23988" y="550234"/>
                  </a:lnTo>
                  <a:lnTo>
                    <a:pt x="41823" y="592416"/>
                  </a:lnTo>
                  <a:lnTo>
                    <a:pt x="64062" y="632046"/>
                  </a:lnTo>
                  <a:lnTo>
                    <a:pt x="90397" y="668818"/>
                  </a:lnTo>
                  <a:lnTo>
                    <a:pt x="120519" y="702421"/>
                  </a:lnTo>
                  <a:lnTo>
                    <a:pt x="154120" y="732546"/>
                  </a:lnTo>
                  <a:lnTo>
                    <a:pt x="190890" y="758884"/>
                  </a:lnTo>
                  <a:lnTo>
                    <a:pt x="230521" y="781127"/>
                  </a:lnTo>
                  <a:lnTo>
                    <a:pt x="272704" y="798965"/>
                  </a:lnTo>
                  <a:lnTo>
                    <a:pt x="317131" y="812089"/>
                  </a:lnTo>
                  <a:lnTo>
                    <a:pt x="363492" y="820190"/>
                  </a:lnTo>
                  <a:lnTo>
                    <a:pt x="411480" y="822960"/>
                  </a:lnTo>
                  <a:lnTo>
                    <a:pt x="459466" y="820190"/>
                  </a:lnTo>
                  <a:lnTo>
                    <a:pt x="505825" y="812089"/>
                  </a:lnTo>
                  <a:lnTo>
                    <a:pt x="550249" y="798965"/>
                  </a:lnTo>
                  <a:lnTo>
                    <a:pt x="592428" y="781127"/>
                  </a:lnTo>
                  <a:lnTo>
                    <a:pt x="632054" y="758884"/>
                  </a:lnTo>
                  <a:lnTo>
                    <a:pt x="668819" y="732546"/>
                  </a:lnTo>
                  <a:lnTo>
                    <a:pt x="702414" y="702421"/>
                  </a:lnTo>
                  <a:lnTo>
                    <a:pt x="732531" y="668818"/>
                  </a:lnTo>
                  <a:lnTo>
                    <a:pt x="758861" y="632046"/>
                  </a:lnTo>
                  <a:lnTo>
                    <a:pt x="781095" y="592416"/>
                  </a:lnTo>
                  <a:lnTo>
                    <a:pt x="798926" y="550234"/>
                  </a:lnTo>
                  <a:lnTo>
                    <a:pt x="812044" y="505812"/>
                  </a:lnTo>
                  <a:lnTo>
                    <a:pt x="820141" y="459457"/>
                  </a:lnTo>
                  <a:lnTo>
                    <a:pt x="822909" y="411480"/>
                  </a:lnTo>
                  <a:lnTo>
                    <a:pt x="820141" y="363478"/>
                  </a:lnTo>
                  <a:lnTo>
                    <a:pt x="812044" y="317107"/>
                  </a:lnTo>
                  <a:lnTo>
                    <a:pt x="798926" y="272674"/>
                  </a:lnTo>
                  <a:lnTo>
                    <a:pt x="781095" y="230488"/>
                  </a:lnTo>
                  <a:lnTo>
                    <a:pt x="758861" y="190856"/>
                  </a:lnTo>
                  <a:lnTo>
                    <a:pt x="732531" y="154088"/>
                  </a:lnTo>
                  <a:lnTo>
                    <a:pt x="702414" y="120491"/>
                  </a:lnTo>
                  <a:lnTo>
                    <a:pt x="668819" y="90373"/>
                  </a:lnTo>
                  <a:lnTo>
                    <a:pt x="632054" y="64043"/>
                  </a:lnTo>
                  <a:lnTo>
                    <a:pt x="592428" y="41810"/>
                  </a:lnTo>
                  <a:lnTo>
                    <a:pt x="550249" y="23980"/>
                  </a:lnTo>
                  <a:lnTo>
                    <a:pt x="505825" y="10863"/>
                  </a:lnTo>
                  <a:lnTo>
                    <a:pt x="459466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12749" y="2442717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80"/>
                  </a:moveTo>
                  <a:lnTo>
                    <a:pt x="2768" y="363478"/>
                  </a:lnTo>
                  <a:lnTo>
                    <a:pt x="10867" y="317107"/>
                  </a:lnTo>
                  <a:lnTo>
                    <a:pt x="23988" y="272674"/>
                  </a:lnTo>
                  <a:lnTo>
                    <a:pt x="41823" y="230488"/>
                  </a:lnTo>
                  <a:lnTo>
                    <a:pt x="64062" y="190856"/>
                  </a:lnTo>
                  <a:lnTo>
                    <a:pt x="90397" y="154088"/>
                  </a:lnTo>
                  <a:lnTo>
                    <a:pt x="120519" y="120491"/>
                  </a:lnTo>
                  <a:lnTo>
                    <a:pt x="154120" y="90373"/>
                  </a:lnTo>
                  <a:lnTo>
                    <a:pt x="190890" y="64043"/>
                  </a:lnTo>
                  <a:lnTo>
                    <a:pt x="230521" y="41810"/>
                  </a:lnTo>
                  <a:lnTo>
                    <a:pt x="272704" y="23980"/>
                  </a:lnTo>
                  <a:lnTo>
                    <a:pt x="317131" y="10863"/>
                  </a:lnTo>
                  <a:lnTo>
                    <a:pt x="363492" y="2767"/>
                  </a:lnTo>
                  <a:lnTo>
                    <a:pt x="411480" y="0"/>
                  </a:lnTo>
                  <a:lnTo>
                    <a:pt x="459466" y="2767"/>
                  </a:lnTo>
                  <a:lnTo>
                    <a:pt x="505825" y="10863"/>
                  </a:lnTo>
                  <a:lnTo>
                    <a:pt x="550249" y="23980"/>
                  </a:lnTo>
                  <a:lnTo>
                    <a:pt x="592428" y="41810"/>
                  </a:lnTo>
                  <a:lnTo>
                    <a:pt x="632054" y="64043"/>
                  </a:lnTo>
                  <a:lnTo>
                    <a:pt x="668819" y="90373"/>
                  </a:lnTo>
                  <a:lnTo>
                    <a:pt x="702414" y="120491"/>
                  </a:lnTo>
                  <a:lnTo>
                    <a:pt x="732531" y="154088"/>
                  </a:lnTo>
                  <a:lnTo>
                    <a:pt x="758861" y="190856"/>
                  </a:lnTo>
                  <a:lnTo>
                    <a:pt x="781095" y="230488"/>
                  </a:lnTo>
                  <a:lnTo>
                    <a:pt x="798926" y="272674"/>
                  </a:lnTo>
                  <a:lnTo>
                    <a:pt x="812044" y="317107"/>
                  </a:lnTo>
                  <a:lnTo>
                    <a:pt x="820141" y="363478"/>
                  </a:lnTo>
                  <a:lnTo>
                    <a:pt x="822909" y="411480"/>
                  </a:lnTo>
                  <a:lnTo>
                    <a:pt x="820141" y="459457"/>
                  </a:lnTo>
                  <a:lnTo>
                    <a:pt x="812044" y="505812"/>
                  </a:lnTo>
                  <a:lnTo>
                    <a:pt x="798926" y="550234"/>
                  </a:lnTo>
                  <a:lnTo>
                    <a:pt x="781095" y="592416"/>
                  </a:lnTo>
                  <a:lnTo>
                    <a:pt x="758861" y="632046"/>
                  </a:lnTo>
                  <a:lnTo>
                    <a:pt x="732531" y="668818"/>
                  </a:lnTo>
                  <a:lnTo>
                    <a:pt x="702414" y="702421"/>
                  </a:lnTo>
                  <a:lnTo>
                    <a:pt x="668819" y="732546"/>
                  </a:lnTo>
                  <a:lnTo>
                    <a:pt x="632054" y="758884"/>
                  </a:lnTo>
                  <a:lnTo>
                    <a:pt x="592428" y="781127"/>
                  </a:lnTo>
                  <a:lnTo>
                    <a:pt x="550249" y="798965"/>
                  </a:lnTo>
                  <a:lnTo>
                    <a:pt x="505825" y="812089"/>
                  </a:lnTo>
                  <a:lnTo>
                    <a:pt x="459466" y="820190"/>
                  </a:lnTo>
                  <a:lnTo>
                    <a:pt x="411480" y="822960"/>
                  </a:lnTo>
                  <a:lnTo>
                    <a:pt x="363492" y="820190"/>
                  </a:lnTo>
                  <a:lnTo>
                    <a:pt x="317131" y="812089"/>
                  </a:lnTo>
                  <a:lnTo>
                    <a:pt x="272704" y="798965"/>
                  </a:lnTo>
                  <a:lnTo>
                    <a:pt x="230521" y="781127"/>
                  </a:lnTo>
                  <a:lnTo>
                    <a:pt x="190890" y="758884"/>
                  </a:lnTo>
                  <a:lnTo>
                    <a:pt x="154120" y="732546"/>
                  </a:lnTo>
                  <a:lnTo>
                    <a:pt x="120519" y="702421"/>
                  </a:lnTo>
                  <a:lnTo>
                    <a:pt x="90397" y="668818"/>
                  </a:lnTo>
                  <a:lnTo>
                    <a:pt x="64062" y="632046"/>
                  </a:lnTo>
                  <a:lnTo>
                    <a:pt x="41823" y="592416"/>
                  </a:lnTo>
                  <a:lnTo>
                    <a:pt x="23988" y="550234"/>
                  </a:lnTo>
                  <a:lnTo>
                    <a:pt x="10867" y="505812"/>
                  </a:lnTo>
                  <a:lnTo>
                    <a:pt x="2768" y="459457"/>
                  </a:lnTo>
                  <a:lnTo>
                    <a:pt x="0" y="41148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05104" y="2712466"/>
            <a:ext cx="43751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1968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Heritage</a:t>
            </a:r>
            <a:r>
              <a:rPr kumimoji="0" sz="800" b="0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Academy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304666" y="2474976"/>
            <a:ext cx="842010" cy="842010"/>
            <a:chOff x="3304666" y="2474976"/>
            <a:chExt cx="842010" cy="842010"/>
          </a:xfrm>
        </p:grpSpPr>
        <p:sp>
          <p:nvSpPr>
            <p:cNvPr id="43" name="object 43"/>
            <p:cNvSpPr/>
            <p:nvPr/>
          </p:nvSpPr>
          <p:spPr>
            <a:xfrm>
              <a:off x="3314191" y="2484501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502" y="2769"/>
                  </a:lnTo>
                  <a:lnTo>
                    <a:pt x="317147" y="10870"/>
                  </a:lnTo>
                  <a:lnTo>
                    <a:pt x="272725" y="23994"/>
                  </a:lnTo>
                  <a:lnTo>
                    <a:pt x="230543" y="41832"/>
                  </a:lnTo>
                  <a:lnTo>
                    <a:pt x="190913" y="64075"/>
                  </a:lnTo>
                  <a:lnTo>
                    <a:pt x="154141" y="90413"/>
                  </a:lnTo>
                  <a:lnTo>
                    <a:pt x="120538" y="120538"/>
                  </a:lnTo>
                  <a:lnTo>
                    <a:pt x="90413" y="154141"/>
                  </a:lnTo>
                  <a:lnTo>
                    <a:pt x="64075" y="190913"/>
                  </a:lnTo>
                  <a:lnTo>
                    <a:pt x="41832" y="230543"/>
                  </a:lnTo>
                  <a:lnTo>
                    <a:pt x="23994" y="272725"/>
                  </a:lnTo>
                  <a:lnTo>
                    <a:pt x="10870" y="317147"/>
                  </a:lnTo>
                  <a:lnTo>
                    <a:pt x="2769" y="363502"/>
                  </a:lnTo>
                  <a:lnTo>
                    <a:pt x="0" y="411479"/>
                  </a:lnTo>
                  <a:lnTo>
                    <a:pt x="2769" y="459457"/>
                  </a:lnTo>
                  <a:lnTo>
                    <a:pt x="10870" y="505812"/>
                  </a:lnTo>
                  <a:lnTo>
                    <a:pt x="23994" y="550234"/>
                  </a:lnTo>
                  <a:lnTo>
                    <a:pt x="41832" y="592416"/>
                  </a:lnTo>
                  <a:lnTo>
                    <a:pt x="64075" y="632046"/>
                  </a:lnTo>
                  <a:lnTo>
                    <a:pt x="90413" y="668818"/>
                  </a:lnTo>
                  <a:lnTo>
                    <a:pt x="120538" y="702421"/>
                  </a:lnTo>
                  <a:lnTo>
                    <a:pt x="154141" y="732546"/>
                  </a:lnTo>
                  <a:lnTo>
                    <a:pt x="190913" y="758884"/>
                  </a:lnTo>
                  <a:lnTo>
                    <a:pt x="230543" y="781127"/>
                  </a:lnTo>
                  <a:lnTo>
                    <a:pt x="272725" y="798965"/>
                  </a:lnTo>
                  <a:lnTo>
                    <a:pt x="317147" y="812089"/>
                  </a:lnTo>
                  <a:lnTo>
                    <a:pt x="363502" y="820190"/>
                  </a:lnTo>
                  <a:lnTo>
                    <a:pt x="411480" y="822960"/>
                  </a:lnTo>
                  <a:lnTo>
                    <a:pt x="459481" y="820190"/>
                  </a:lnTo>
                  <a:lnTo>
                    <a:pt x="505852" y="812089"/>
                  </a:lnTo>
                  <a:lnTo>
                    <a:pt x="550285" y="798965"/>
                  </a:lnTo>
                  <a:lnTo>
                    <a:pt x="592471" y="781127"/>
                  </a:lnTo>
                  <a:lnTo>
                    <a:pt x="632103" y="758884"/>
                  </a:lnTo>
                  <a:lnTo>
                    <a:pt x="668871" y="732546"/>
                  </a:lnTo>
                  <a:lnTo>
                    <a:pt x="702468" y="702421"/>
                  </a:lnTo>
                  <a:lnTo>
                    <a:pt x="732586" y="668818"/>
                  </a:lnTo>
                  <a:lnTo>
                    <a:pt x="758916" y="632046"/>
                  </a:lnTo>
                  <a:lnTo>
                    <a:pt x="781149" y="592416"/>
                  </a:lnTo>
                  <a:lnTo>
                    <a:pt x="798979" y="550234"/>
                  </a:lnTo>
                  <a:lnTo>
                    <a:pt x="812096" y="505812"/>
                  </a:lnTo>
                  <a:lnTo>
                    <a:pt x="820192" y="459457"/>
                  </a:lnTo>
                  <a:lnTo>
                    <a:pt x="822960" y="411479"/>
                  </a:lnTo>
                  <a:lnTo>
                    <a:pt x="820192" y="363502"/>
                  </a:lnTo>
                  <a:lnTo>
                    <a:pt x="812096" y="317147"/>
                  </a:lnTo>
                  <a:lnTo>
                    <a:pt x="798979" y="272725"/>
                  </a:lnTo>
                  <a:lnTo>
                    <a:pt x="781149" y="230543"/>
                  </a:lnTo>
                  <a:lnTo>
                    <a:pt x="758916" y="190913"/>
                  </a:lnTo>
                  <a:lnTo>
                    <a:pt x="732586" y="154141"/>
                  </a:lnTo>
                  <a:lnTo>
                    <a:pt x="702468" y="120538"/>
                  </a:lnTo>
                  <a:lnTo>
                    <a:pt x="668871" y="90413"/>
                  </a:lnTo>
                  <a:lnTo>
                    <a:pt x="632103" y="64075"/>
                  </a:lnTo>
                  <a:lnTo>
                    <a:pt x="592471" y="41832"/>
                  </a:lnTo>
                  <a:lnTo>
                    <a:pt x="550285" y="23994"/>
                  </a:lnTo>
                  <a:lnTo>
                    <a:pt x="505852" y="10870"/>
                  </a:lnTo>
                  <a:lnTo>
                    <a:pt x="459481" y="2769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314191" y="2484501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79"/>
                  </a:moveTo>
                  <a:lnTo>
                    <a:pt x="2769" y="363502"/>
                  </a:lnTo>
                  <a:lnTo>
                    <a:pt x="10870" y="317147"/>
                  </a:lnTo>
                  <a:lnTo>
                    <a:pt x="23994" y="272725"/>
                  </a:lnTo>
                  <a:lnTo>
                    <a:pt x="41832" y="230543"/>
                  </a:lnTo>
                  <a:lnTo>
                    <a:pt x="64075" y="190913"/>
                  </a:lnTo>
                  <a:lnTo>
                    <a:pt x="90413" y="154141"/>
                  </a:lnTo>
                  <a:lnTo>
                    <a:pt x="120538" y="120538"/>
                  </a:lnTo>
                  <a:lnTo>
                    <a:pt x="154141" y="90413"/>
                  </a:lnTo>
                  <a:lnTo>
                    <a:pt x="190913" y="64075"/>
                  </a:lnTo>
                  <a:lnTo>
                    <a:pt x="230543" y="41832"/>
                  </a:lnTo>
                  <a:lnTo>
                    <a:pt x="272725" y="23994"/>
                  </a:lnTo>
                  <a:lnTo>
                    <a:pt x="317147" y="10870"/>
                  </a:lnTo>
                  <a:lnTo>
                    <a:pt x="363502" y="2769"/>
                  </a:lnTo>
                  <a:lnTo>
                    <a:pt x="411480" y="0"/>
                  </a:lnTo>
                  <a:lnTo>
                    <a:pt x="459481" y="2769"/>
                  </a:lnTo>
                  <a:lnTo>
                    <a:pt x="505852" y="10870"/>
                  </a:lnTo>
                  <a:lnTo>
                    <a:pt x="550285" y="23994"/>
                  </a:lnTo>
                  <a:lnTo>
                    <a:pt x="592471" y="41832"/>
                  </a:lnTo>
                  <a:lnTo>
                    <a:pt x="632103" y="64075"/>
                  </a:lnTo>
                  <a:lnTo>
                    <a:pt x="668871" y="90413"/>
                  </a:lnTo>
                  <a:lnTo>
                    <a:pt x="702468" y="120538"/>
                  </a:lnTo>
                  <a:lnTo>
                    <a:pt x="732586" y="154141"/>
                  </a:lnTo>
                  <a:lnTo>
                    <a:pt x="758916" y="190913"/>
                  </a:lnTo>
                  <a:lnTo>
                    <a:pt x="781149" y="230543"/>
                  </a:lnTo>
                  <a:lnTo>
                    <a:pt x="798979" y="272725"/>
                  </a:lnTo>
                  <a:lnTo>
                    <a:pt x="812096" y="317147"/>
                  </a:lnTo>
                  <a:lnTo>
                    <a:pt x="820192" y="363502"/>
                  </a:lnTo>
                  <a:lnTo>
                    <a:pt x="822960" y="411479"/>
                  </a:lnTo>
                  <a:lnTo>
                    <a:pt x="820192" y="459457"/>
                  </a:lnTo>
                  <a:lnTo>
                    <a:pt x="812096" y="505812"/>
                  </a:lnTo>
                  <a:lnTo>
                    <a:pt x="798979" y="550234"/>
                  </a:lnTo>
                  <a:lnTo>
                    <a:pt x="781149" y="592416"/>
                  </a:lnTo>
                  <a:lnTo>
                    <a:pt x="758916" y="632046"/>
                  </a:lnTo>
                  <a:lnTo>
                    <a:pt x="732586" y="668818"/>
                  </a:lnTo>
                  <a:lnTo>
                    <a:pt x="702468" y="702421"/>
                  </a:lnTo>
                  <a:lnTo>
                    <a:pt x="668871" y="732546"/>
                  </a:lnTo>
                  <a:lnTo>
                    <a:pt x="632103" y="758884"/>
                  </a:lnTo>
                  <a:lnTo>
                    <a:pt x="592471" y="781127"/>
                  </a:lnTo>
                  <a:lnTo>
                    <a:pt x="550285" y="798965"/>
                  </a:lnTo>
                  <a:lnTo>
                    <a:pt x="505852" y="812089"/>
                  </a:lnTo>
                  <a:lnTo>
                    <a:pt x="459481" y="820190"/>
                  </a:lnTo>
                  <a:lnTo>
                    <a:pt x="411480" y="822960"/>
                  </a:lnTo>
                  <a:lnTo>
                    <a:pt x="363502" y="820190"/>
                  </a:lnTo>
                  <a:lnTo>
                    <a:pt x="317147" y="812089"/>
                  </a:lnTo>
                  <a:lnTo>
                    <a:pt x="272725" y="798965"/>
                  </a:lnTo>
                  <a:lnTo>
                    <a:pt x="230543" y="781127"/>
                  </a:lnTo>
                  <a:lnTo>
                    <a:pt x="190913" y="758884"/>
                  </a:lnTo>
                  <a:lnTo>
                    <a:pt x="154141" y="732546"/>
                  </a:lnTo>
                  <a:lnTo>
                    <a:pt x="120538" y="702421"/>
                  </a:lnTo>
                  <a:lnTo>
                    <a:pt x="90413" y="668818"/>
                  </a:lnTo>
                  <a:lnTo>
                    <a:pt x="64075" y="632046"/>
                  </a:lnTo>
                  <a:lnTo>
                    <a:pt x="41832" y="592416"/>
                  </a:lnTo>
                  <a:lnTo>
                    <a:pt x="23994" y="550234"/>
                  </a:lnTo>
                  <a:lnTo>
                    <a:pt x="10870" y="505812"/>
                  </a:lnTo>
                  <a:lnTo>
                    <a:pt x="2769" y="459457"/>
                  </a:lnTo>
                  <a:lnTo>
                    <a:pt x="0" y="411479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3507104" y="2754249"/>
            <a:ext cx="43751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1968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Heritage</a:t>
            </a:r>
            <a:r>
              <a:rPr kumimoji="0" sz="800" b="0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Academy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331213" y="1184528"/>
            <a:ext cx="842010" cy="842010"/>
            <a:chOff x="1331213" y="1184528"/>
            <a:chExt cx="842010" cy="842010"/>
          </a:xfrm>
        </p:grpSpPr>
        <p:sp>
          <p:nvSpPr>
            <p:cNvPr id="47" name="object 47"/>
            <p:cNvSpPr/>
            <p:nvPr/>
          </p:nvSpPr>
          <p:spPr>
            <a:xfrm>
              <a:off x="1340738" y="1194053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502" y="2767"/>
                  </a:lnTo>
                  <a:lnTo>
                    <a:pt x="317147" y="10863"/>
                  </a:lnTo>
                  <a:lnTo>
                    <a:pt x="272725" y="23980"/>
                  </a:lnTo>
                  <a:lnTo>
                    <a:pt x="230543" y="41810"/>
                  </a:lnTo>
                  <a:lnTo>
                    <a:pt x="190913" y="64043"/>
                  </a:lnTo>
                  <a:lnTo>
                    <a:pt x="154141" y="90373"/>
                  </a:lnTo>
                  <a:lnTo>
                    <a:pt x="120538" y="120491"/>
                  </a:lnTo>
                  <a:lnTo>
                    <a:pt x="90413" y="154088"/>
                  </a:lnTo>
                  <a:lnTo>
                    <a:pt x="64075" y="190856"/>
                  </a:lnTo>
                  <a:lnTo>
                    <a:pt x="41832" y="230488"/>
                  </a:lnTo>
                  <a:lnTo>
                    <a:pt x="23994" y="272674"/>
                  </a:lnTo>
                  <a:lnTo>
                    <a:pt x="10870" y="317107"/>
                  </a:lnTo>
                  <a:lnTo>
                    <a:pt x="2769" y="363478"/>
                  </a:lnTo>
                  <a:lnTo>
                    <a:pt x="0" y="411480"/>
                  </a:lnTo>
                  <a:lnTo>
                    <a:pt x="2769" y="459457"/>
                  </a:lnTo>
                  <a:lnTo>
                    <a:pt x="10870" y="505812"/>
                  </a:lnTo>
                  <a:lnTo>
                    <a:pt x="23994" y="550234"/>
                  </a:lnTo>
                  <a:lnTo>
                    <a:pt x="41832" y="592416"/>
                  </a:lnTo>
                  <a:lnTo>
                    <a:pt x="64075" y="632046"/>
                  </a:lnTo>
                  <a:lnTo>
                    <a:pt x="90413" y="668818"/>
                  </a:lnTo>
                  <a:lnTo>
                    <a:pt x="120538" y="702421"/>
                  </a:lnTo>
                  <a:lnTo>
                    <a:pt x="154141" y="732546"/>
                  </a:lnTo>
                  <a:lnTo>
                    <a:pt x="190913" y="758884"/>
                  </a:lnTo>
                  <a:lnTo>
                    <a:pt x="230543" y="781127"/>
                  </a:lnTo>
                  <a:lnTo>
                    <a:pt x="272725" y="798965"/>
                  </a:lnTo>
                  <a:lnTo>
                    <a:pt x="317147" y="812089"/>
                  </a:lnTo>
                  <a:lnTo>
                    <a:pt x="363502" y="820190"/>
                  </a:lnTo>
                  <a:lnTo>
                    <a:pt x="411480" y="822960"/>
                  </a:lnTo>
                  <a:lnTo>
                    <a:pt x="459457" y="820190"/>
                  </a:lnTo>
                  <a:lnTo>
                    <a:pt x="505812" y="812089"/>
                  </a:lnTo>
                  <a:lnTo>
                    <a:pt x="550234" y="798965"/>
                  </a:lnTo>
                  <a:lnTo>
                    <a:pt x="592416" y="781127"/>
                  </a:lnTo>
                  <a:lnTo>
                    <a:pt x="632046" y="758884"/>
                  </a:lnTo>
                  <a:lnTo>
                    <a:pt x="668818" y="732546"/>
                  </a:lnTo>
                  <a:lnTo>
                    <a:pt x="702421" y="702421"/>
                  </a:lnTo>
                  <a:lnTo>
                    <a:pt x="732546" y="668818"/>
                  </a:lnTo>
                  <a:lnTo>
                    <a:pt x="758884" y="632046"/>
                  </a:lnTo>
                  <a:lnTo>
                    <a:pt x="781127" y="592416"/>
                  </a:lnTo>
                  <a:lnTo>
                    <a:pt x="798965" y="550234"/>
                  </a:lnTo>
                  <a:lnTo>
                    <a:pt x="812089" y="505812"/>
                  </a:lnTo>
                  <a:lnTo>
                    <a:pt x="820190" y="459457"/>
                  </a:lnTo>
                  <a:lnTo>
                    <a:pt x="822960" y="411480"/>
                  </a:lnTo>
                  <a:lnTo>
                    <a:pt x="820190" y="363478"/>
                  </a:lnTo>
                  <a:lnTo>
                    <a:pt x="812089" y="317107"/>
                  </a:lnTo>
                  <a:lnTo>
                    <a:pt x="798965" y="272674"/>
                  </a:lnTo>
                  <a:lnTo>
                    <a:pt x="781127" y="230488"/>
                  </a:lnTo>
                  <a:lnTo>
                    <a:pt x="758884" y="190856"/>
                  </a:lnTo>
                  <a:lnTo>
                    <a:pt x="732546" y="154088"/>
                  </a:lnTo>
                  <a:lnTo>
                    <a:pt x="702421" y="120491"/>
                  </a:lnTo>
                  <a:lnTo>
                    <a:pt x="668818" y="90373"/>
                  </a:lnTo>
                  <a:lnTo>
                    <a:pt x="632046" y="64043"/>
                  </a:lnTo>
                  <a:lnTo>
                    <a:pt x="592416" y="41810"/>
                  </a:lnTo>
                  <a:lnTo>
                    <a:pt x="550234" y="23980"/>
                  </a:lnTo>
                  <a:lnTo>
                    <a:pt x="505812" y="10863"/>
                  </a:lnTo>
                  <a:lnTo>
                    <a:pt x="459457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340738" y="1194053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80"/>
                  </a:moveTo>
                  <a:lnTo>
                    <a:pt x="2769" y="363478"/>
                  </a:lnTo>
                  <a:lnTo>
                    <a:pt x="10870" y="317107"/>
                  </a:lnTo>
                  <a:lnTo>
                    <a:pt x="23994" y="272674"/>
                  </a:lnTo>
                  <a:lnTo>
                    <a:pt x="41832" y="230488"/>
                  </a:lnTo>
                  <a:lnTo>
                    <a:pt x="64075" y="190856"/>
                  </a:lnTo>
                  <a:lnTo>
                    <a:pt x="90413" y="154088"/>
                  </a:lnTo>
                  <a:lnTo>
                    <a:pt x="120538" y="120491"/>
                  </a:lnTo>
                  <a:lnTo>
                    <a:pt x="154141" y="90373"/>
                  </a:lnTo>
                  <a:lnTo>
                    <a:pt x="190913" y="64043"/>
                  </a:lnTo>
                  <a:lnTo>
                    <a:pt x="230543" y="41810"/>
                  </a:lnTo>
                  <a:lnTo>
                    <a:pt x="272725" y="23980"/>
                  </a:lnTo>
                  <a:lnTo>
                    <a:pt x="317147" y="10863"/>
                  </a:lnTo>
                  <a:lnTo>
                    <a:pt x="363502" y="2767"/>
                  </a:lnTo>
                  <a:lnTo>
                    <a:pt x="411480" y="0"/>
                  </a:lnTo>
                  <a:lnTo>
                    <a:pt x="459457" y="2767"/>
                  </a:lnTo>
                  <a:lnTo>
                    <a:pt x="505812" y="10863"/>
                  </a:lnTo>
                  <a:lnTo>
                    <a:pt x="550234" y="23980"/>
                  </a:lnTo>
                  <a:lnTo>
                    <a:pt x="592416" y="41810"/>
                  </a:lnTo>
                  <a:lnTo>
                    <a:pt x="632046" y="64043"/>
                  </a:lnTo>
                  <a:lnTo>
                    <a:pt x="668818" y="90373"/>
                  </a:lnTo>
                  <a:lnTo>
                    <a:pt x="702421" y="120491"/>
                  </a:lnTo>
                  <a:lnTo>
                    <a:pt x="732546" y="154088"/>
                  </a:lnTo>
                  <a:lnTo>
                    <a:pt x="758884" y="190856"/>
                  </a:lnTo>
                  <a:lnTo>
                    <a:pt x="781127" y="230488"/>
                  </a:lnTo>
                  <a:lnTo>
                    <a:pt x="798965" y="272674"/>
                  </a:lnTo>
                  <a:lnTo>
                    <a:pt x="812089" y="317107"/>
                  </a:lnTo>
                  <a:lnTo>
                    <a:pt x="820190" y="363478"/>
                  </a:lnTo>
                  <a:lnTo>
                    <a:pt x="822960" y="411480"/>
                  </a:lnTo>
                  <a:lnTo>
                    <a:pt x="820190" y="459457"/>
                  </a:lnTo>
                  <a:lnTo>
                    <a:pt x="812089" y="505812"/>
                  </a:lnTo>
                  <a:lnTo>
                    <a:pt x="798965" y="550234"/>
                  </a:lnTo>
                  <a:lnTo>
                    <a:pt x="781127" y="592416"/>
                  </a:lnTo>
                  <a:lnTo>
                    <a:pt x="758884" y="632046"/>
                  </a:lnTo>
                  <a:lnTo>
                    <a:pt x="732546" y="668818"/>
                  </a:lnTo>
                  <a:lnTo>
                    <a:pt x="702421" y="702421"/>
                  </a:lnTo>
                  <a:lnTo>
                    <a:pt x="668818" y="732546"/>
                  </a:lnTo>
                  <a:lnTo>
                    <a:pt x="632046" y="758884"/>
                  </a:lnTo>
                  <a:lnTo>
                    <a:pt x="592416" y="781127"/>
                  </a:lnTo>
                  <a:lnTo>
                    <a:pt x="550234" y="798965"/>
                  </a:lnTo>
                  <a:lnTo>
                    <a:pt x="505812" y="812089"/>
                  </a:lnTo>
                  <a:lnTo>
                    <a:pt x="459457" y="820190"/>
                  </a:lnTo>
                  <a:lnTo>
                    <a:pt x="411480" y="822960"/>
                  </a:lnTo>
                  <a:lnTo>
                    <a:pt x="363502" y="820190"/>
                  </a:lnTo>
                  <a:lnTo>
                    <a:pt x="317147" y="812089"/>
                  </a:lnTo>
                  <a:lnTo>
                    <a:pt x="272725" y="798965"/>
                  </a:lnTo>
                  <a:lnTo>
                    <a:pt x="230543" y="781127"/>
                  </a:lnTo>
                  <a:lnTo>
                    <a:pt x="190913" y="758884"/>
                  </a:lnTo>
                  <a:lnTo>
                    <a:pt x="154141" y="732546"/>
                  </a:lnTo>
                  <a:lnTo>
                    <a:pt x="120538" y="702421"/>
                  </a:lnTo>
                  <a:lnTo>
                    <a:pt x="90413" y="668818"/>
                  </a:lnTo>
                  <a:lnTo>
                    <a:pt x="64075" y="632046"/>
                  </a:lnTo>
                  <a:lnTo>
                    <a:pt x="41832" y="592416"/>
                  </a:lnTo>
                  <a:lnTo>
                    <a:pt x="23994" y="550234"/>
                  </a:lnTo>
                  <a:lnTo>
                    <a:pt x="10870" y="505812"/>
                  </a:lnTo>
                  <a:lnTo>
                    <a:pt x="2769" y="459457"/>
                  </a:lnTo>
                  <a:lnTo>
                    <a:pt x="0" y="41148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513458" y="1524076"/>
            <a:ext cx="47752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Humphries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304666" y="1630679"/>
            <a:ext cx="842010" cy="842010"/>
            <a:chOff x="3304666" y="1630679"/>
            <a:chExt cx="842010" cy="842010"/>
          </a:xfrm>
        </p:grpSpPr>
        <p:sp>
          <p:nvSpPr>
            <p:cNvPr id="51" name="object 51"/>
            <p:cNvSpPr/>
            <p:nvPr/>
          </p:nvSpPr>
          <p:spPr>
            <a:xfrm>
              <a:off x="3314191" y="1640204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502" y="2769"/>
                  </a:lnTo>
                  <a:lnTo>
                    <a:pt x="317147" y="10870"/>
                  </a:lnTo>
                  <a:lnTo>
                    <a:pt x="272725" y="23994"/>
                  </a:lnTo>
                  <a:lnTo>
                    <a:pt x="230543" y="41832"/>
                  </a:lnTo>
                  <a:lnTo>
                    <a:pt x="190913" y="64075"/>
                  </a:lnTo>
                  <a:lnTo>
                    <a:pt x="154141" y="90413"/>
                  </a:lnTo>
                  <a:lnTo>
                    <a:pt x="120538" y="120538"/>
                  </a:lnTo>
                  <a:lnTo>
                    <a:pt x="90413" y="154141"/>
                  </a:lnTo>
                  <a:lnTo>
                    <a:pt x="64075" y="190913"/>
                  </a:lnTo>
                  <a:lnTo>
                    <a:pt x="41832" y="230543"/>
                  </a:lnTo>
                  <a:lnTo>
                    <a:pt x="23994" y="272725"/>
                  </a:lnTo>
                  <a:lnTo>
                    <a:pt x="10870" y="317147"/>
                  </a:lnTo>
                  <a:lnTo>
                    <a:pt x="2769" y="363502"/>
                  </a:lnTo>
                  <a:lnTo>
                    <a:pt x="0" y="411480"/>
                  </a:lnTo>
                  <a:lnTo>
                    <a:pt x="2769" y="459457"/>
                  </a:lnTo>
                  <a:lnTo>
                    <a:pt x="10870" y="505812"/>
                  </a:lnTo>
                  <a:lnTo>
                    <a:pt x="23994" y="550234"/>
                  </a:lnTo>
                  <a:lnTo>
                    <a:pt x="41832" y="592416"/>
                  </a:lnTo>
                  <a:lnTo>
                    <a:pt x="64075" y="632046"/>
                  </a:lnTo>
                  <a:lnTo>
                    <a:pt x="90413" y="668818"/>
                  </a:lnTo>
                  <a:lnTo>
                    <a:pt x="120538" y="702421"/>
                  </a:lnTo>
                  <a:lnTo>
                    <a:pt x="154141" y="732546"/>
                  </a:lnTo>
                  <a:lnTo>
                    <a:pt x="190913" y="758884"/>
                  </a:lnTo>
                  <a:lnTo>
                    <a:pt x="230543" y="781127"/>
                  </a:lnTo>
                  <a:lnTo>
                    <a:pt x="272725" y="798965"/>
                  </a:lnTo>
                  <a:lnTo>
                    <a:pt x="317147" y="812089"/>
                  </a:lnTo>
                  <a:lnTo>
                    <a:pt x="363502" y="820190"/>
                  </a:lnTo>
                  <a:lnTo>
                    <a:pt x="411480" y="822960"/>
                  </a:lnTo>
                  <a:lnTo>
                    <a:pt x="459481" y="820190"/>
                  </a:lnTo>
                  <a:lnTo>
                    <a:pt x="505852" y="812089"/>
                  </a:lnTo>
                  <a:lnTo>
                    <a:pt x="550285" y="798965"/>
                  </a:lnTo>
                  <a:lnTo>
                    <a:pt x="592471" y="781127"/>
                  </a:lnTo>
                  <a:lnTo>
                    <a:pt x="632103" y="758884"/>
                  </a:lnTo>
                  <a:lnTo>
                    <a:pt x="668871" y="732546"/>
                  </a:lnTo>
                  <a:lnTo>
                    <a:pt x="702468" y="702421"/>
                  </a:lnTo>
                  <a:lnTo>
                    <a:pt x="732586" y="668818"/>
                  </a:lnTo>
                  <a:lnTo>
                    <a:pt x="758916" y="632046"/>
                  </a:lnTo>
                  <a:lnTo>
                    <a:pt x="781149" y="592416"/>
                  </a:lnTo>
                  <a:lnTo>
                    <a:pt x="798979" y="550234"/>
                  </a:lnTo>
                  <a:lnTo>
                    <a:pt x="812096" y="505812"/>
                  </a:lnTo>
                  <a:lnTo>
                    <a:pt x="820192" y="459457"/>
                  </a:lnTo>
                  <a:lnTo>
                    <a:pt x="822960" y="411480"/>
                  </a:lnTo>
                  <a:lnTo>
                    <a:pt x="820192" y="363502"/>
                  </a:lnTo>
                  <a:lnTo>
                    <a:pt x="812096" y="317147"/>
                  </a:lnTo>
                  <a:lnTo>
                    <a:pt x="798979" y="272725"/>
                  </a:lnTo>
                  <a:lnTo>
                    <a:pt x="781149" y="230543"/>
                  </a:lnTo>
                  <a:lnTo>
                    <a:pt x="758916" y="190913"/>
                  </a:lnTo>
                  <a:lnTo>
                    <a:pt x="732586" y="154141"/>
                  </a:lnTo>
                  <a:lnTo>
                    <a:pt x="702468" y="120538"/>
                  </a:lnTo>
                  <a:lnTo>
                    <a:pt x="668871" y="90413"/>
                  </a:lnTo>
                  <a:lnTo>
                    <a:pt x="632103" y="64075"/>
                  </a:lnTo>
                  <a:lnTo>
                    <a:pt x="592471" y="41832"/>
                  </a:lnTo>
                  <a:lnTo>
                    <a:pt x="550285" y="23994"/>
                  </a:lnTo>
                  <a:lnTo>
                    <a:pt x="505852" y="10870"/>
                  </a:lnTo>
                  <a:lnTo>
                    <a:pt x="459481" y="2769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314191" y="1640204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80"/>
                  </a:moveTo>
                  <a:lnTo>
                    <a:pt x="2769" y="363502"/>
                  </a:lnTo>
                  <a:lnTo>
                    <a:pt x="10870" y="317147"/>
                  </a:lnTo>
                  <a:lnTo>
                    <a:pt x="23994" y="272725"/>
                  </a:lnTo>
                  <a:lnTo>
                    <a:pt x="41832" y="230543"/>
                  </a:lnTo>
                  <a:lnTo>
                    <a:pt x="64075" y="190913"/>
                  </a:lnTo>
                  <a:lnTo>
                    <a:pt x="90413" y="154141"/>
                  </a:lnTo>
                  <a:lnTo>
                    <a:pt x="120538" y="120538"/>
                  </a:lnTo>
                  <a:lnTo>
                    <a:pt x="154141" y="90413"/>
                  </a:lnTo>
                  <a:lnTo>
                    <a:pt x="190913" y="64075"/>
                  </a:lnTo>
                  <a:lnTo>
                    <a:pt x="230543" y="41832"/>
                  </a:lnTo>
                  <a:lnTo>
                    <a:pt x="272725" y="23994"/>
                  </a:lnTo>
                  <a:lnTo>
                    <a:pt x="317147" y="10870"/>
                  </a:lnTo>
                  <a:lnTo>
                    <a:pt x="363502" y="2769"/>
                  </a:lnTo>
                  <a:lnTo>
                    <a:pt x="411480" y="0"/>
                  </a:lnTo>
                  <a:lnTo>
                    <a:pt x="459481" y="2769"/>
                  </a:lnTo>
                  <a:lnTo>
                    <a:pt x="505852" y="10870"/>
                  </a:lnTo>
                  <a:lnTo>
                    <a:pt x="550285" y="23994"/>
                  </a:lnTo>
                  <a:lnTo>
                    <a:pt x="592471" y="41832"/>
                  </a:lnTo>
                  <a:lnTo>
                    <a:pt x="632103" y="64075"/>
                  </a:lnTo>
                  <a:lnTo>
                    <a:pt x="668871" y="90413"/>
                  </a:lnTo>
                  <a:lnTo>
                    <a:pt x="702468" y="120538"/>
                  </a:lnTo>
                  <a:lnTo>
                    <a:pt x="732586" y="154141"/>
                  </a:lnTo>
                  <a:lnTo>
                    <a:pt x="758916" y="190913"/>
                  </a:lnTo>
                  <a:lnTo>
                    <a:pt x="781149" y="230543"/>
                  </a:lnTo>
                  <a:lnTo>
                    <a:pt x="798979" y="272725"/>
                  </a:lnTo>
                  <a:lnTo>
                    <a:pt x="812096" y="317147"/>
                  </a:lnTo>
                  <a:lnTo>
                    <a:pt x="820192" y="363502"/>
                  </a:lnTo>
                  <a:lnTo>
                    <a:pt x="822960" y="411480"/>
                  </a:lnTo>
                  <a:lnTo>
                    <a:pt x="820192" y="459457"/>
                  </a:lnTo>
                  <a:lnTo>
                    <a:pt x="812096" y="505812"/>
                  </a:lnTo>
                  <a:lnTo>
                    <a:pt x="798979" y="550234"/>
                  </a:lnTo>
                  <a:lnTo>
                    <a:pt x="781149" y="592416"/>
                  </a:lnTo>
                  <a:lnTo>
                    <a:pt x="758916" y="632046"/>
                  </a:lnTo>
                  <a:lnTo>
                    <a:pt x="732586" y="668818"/>
                  </a:lnTo>
                  <a:lnTo>
                    <a:pt x="702468" y="702421"/>
                  </a:lnTo>
                  <a:lnTo>
                    <a:pt x="668871" y="732546"/>
                  </a:lnTo>
                  <a:lnTo>
                    <a:pt x="632103" y="758884"/>
                  </a:lnTo>
                  <a:lnTo>
                    <a:pt x="592471" y="781127"/>
                  </a:lnTo>
                  <a:lnTo>
                    <a:pt x="550285" y="798965"/>
                  </a:lnTo>
                  <a:lnTo>
                    <a:pt x="505852" y="812089"/>
                  </a:lnTo>
                  <a:lnTo>
                    <a:pt x="459481" y="820190"/>
                  </a:lnTo>
                  <a:lnTo>
                    <a:pt x="411480" y="822960"/>
                  </a:lnTo>
                  <a:lnTo>
                    <a:pt x="363502" y="820190"/>
                  </a:lnTo>
                  <a:lnTo>
                    <a:pt x="317147" y="812089"/>
                  </a:lnTo>
                  <a:lnTo>
                    <a:pt x="272725" y="798965"/>
                  </a:lnTo>
                  <a:lnTo>
                    <a:pt x="230543" y="781127"/>
                  </a:lnTo>
                  <a:lnTo>
                    <a:pt x="190913" y="758884"/>
                  </a:lnTo>
                  <a:lnTo>
                    <a:pt x="154141" y="732546"/>
                  </a:lnTo>
                  <a:lnTo>
                    <a:pt x="120538" y="702421"/>
                  </a:lnTo>
                  <a:lnTo>
                    <a:pt x="90413" y="668818"/>
                  </a:lnTo>
                  <a:lnTo>
                    <a:pt x="64075" y="632046"/>
                  </a:lnTo>
                  <a:lnTo>
                    <a:pt x="41832" y="592416"/>
                  </a:lnTo>
                  <a:lnTo>
                    <a:pt x="23994" y="550234"/>
                  </a:lnTo>
                  <a:lnTo>
                    <a:pt x="10870" y="505812"/>
                  </a:lnTo>
                  <a:lnTo>
                    <a:pt x="2769" y="459457"/>
                  </a:lnTo>
                  <a:lnTo>
                    <a:pt x="0" y="41148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3566540" y="1970913"/>
            <a:ext cx="3175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Dobbs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331213" y="2042160"/>
            <a:ext cx="842010" cy="842010"/>
            <a:chOff x="1331213" y="2042160"/>
            <a:chExt cx="842010" cy="842010"/>
          </a:xfrm>
        </p:grpSpPr>
        <p:sp>
          <p:nvSpPr>
            <p:cNvPr id="55" name="object 55"/>
            <p:cNvSpPr/>
            <p:nvPr/>
          </p:nvSpPr>
          <p:spPr>
            <a:xfrm>
              <a:off x="1340738" y="2051685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502" y="2769"/>
                  </a:lnTo>
                  <a:lnTo>
                    <a:pt x="317147" y="10870"/>
                  </a:lnTo>
                  <a:lnTo>
                    <a:pt x="272725" y="23994"/>
                  </a:lnTo>
                  <a:lnTo>
                    <a:pt x="230543" y="41832"/>
                  </a:lnTo>
                  <a:lnTo>
                    <a:pt x="190913" y="64075"/>
                  </a:lnTo>
                  <a:lnTo>
                    <a:pt x="154141" y="90413"/>
                  </a:lnTo>
                  <a:lnTo>
                    <a:pt x="120538" y="120538"/>
                  </a:lnTo>
                  <a:lnTo>
                    <a:pt x="90413" y="154141"/>
                  </a:lnTo>
                  <a:lnTo>
                    <a:pt x="64075" y="190913"/>
                  </a:lnTo>
                  <a:lnTo>
                    <a:pt x="41832" y="230543"/>
                  </a:lnTo>
                  <a:lnTo>
                    <a:pt x="23994" y="272725"/>
                  </a:lnTo>
                  <a:lnTo>
                    <a:pt x="10870" y="317147"/>
                  </a:lnTo>
                  <a:lnTo>
                    <a:pt x="2769" y="363502"/>
                  </a:lnTo>
                  <a:lnTo>
                    <a:pt x="0" y="411479"/>
                  </a:lnTo>
                  <a:lnTo>
                    <a:pt x="2769" y="459457"/>
                  </a:lnTo>
                  <a:lnTo>
                    <a:pt x="10870" y="505812"/>
                  </a:lnTo>
                  <a:lnTo>
                    <a:pt x="23994" y="550234"/>
                  </a:lnTo>
                  <a:lnTo>
                    <a:pt x="41832" y="592416"/>
                  </a:lnTo>
                  <a:lnTo>
                    <a:pt x="64075" y="632046"/>
                  </a:lnTo>
                  <a:lnTo>
                    <a:pt x="90413" y="668818"/>
                  </a:lnTo>
                  <a:lnTo>
                    <a:pt x="120538" y="702421"/>
                  </a:lnTo>
                  <a:lnTo>
                    <a:pt x="154141" y="732546"/>
                  </a:lnTo>
                  <a:lnTo>
                    <a:pt x="190913" y="758884"/>
                  </a:lnTo>
                  <a:lnTo>
                    <a:pt x="230543" y="781127"/>
                  </a:lnTo>
                  <a:lnTo>
                    <a:pt x="272725" y="798965"/>
                  </a:lnTo>
                  <a:lnTo>
                    <a:pt x="317147" y="812089"/>
                  </a:lnTo>
                  <a:lnTo>
                    <a:pt x="363502" y="820190"/>
                  </a:lnTo>
                  <a:lnTo>
                    <a:pt x="411480" y="822960"/>
                  </a:lnTo>
                  <a:lnTo>
                    <a:pt x="459457" y="820190"/>
                  </a:lnTo>
                  <a:lnTo>
                    <a:pt x="505812" y="812089"/>
                  </a:lnTo>
                  <a:lnTo>
                    <a:pt x="550234" y="798965"/>
                  </a:lnTo>
                  <a:lnTo>
                    <a:pt x="592416" y="781127"/>
                  </a:lnTo>
                  <a:lnTo>
                    <a:pt x="632046" y="758884"/>
                  </a:lnTo>
                  <a:lnTo>
                    <a:pt x="668818" y="732546"/>
                  </a:lnTo>
                  <a:lnTo>
                    <a:pt x="702421" y="702421"/>
                  </a:lnTo>
                  <a:lnTo>
                    <a:pt x="732546" y="668818"/>
                  </a:lnTo>
                  <a:lnTo>
                    <a:pt x="758884" y="632046"/>
                  </a:lnTo>
                  <a:lnTo>
                    <a:pt x="781127" y="592416"/>
                  </a:lnTo>
                  <a:lnTo>
                    <a:pt x="798965" y="550234"/>
                  </a:lnTo>
                  <a:lnTo>
                    <a:pt x="812089" y="505812"/>
                  </a:lnTo>
                  <a:lnTo>
                    <a:pt x="820190" y="459457"/>
                  </a:lnTo>
                  <a:lnTo>
                    <a:pt x="822960" y="411479"/>
                  </a:lnTo>
                  <a:lnTo>
                    <a:pt x="820190" y="363502"/>
                  </a:lnTo>
                  <a:lnTo>
                    <a:pt x="812089" y="317147"/>
                  </a:lnTo>
                  <a:lnTo>
                    <a:pt x="798965" y="272725"/>
                  </a:lnTo>
                  <a:lnTo>
                    <a:pt x="781127" y="230543"/>
                  </a:lnTo>
                  <a:lnTo>
                    <a:pt x="758884" y="190913"/>
                  </a:lnTo>
                  <a:lnTo>
                    <a:pt x="732546" y="154141"/>
                  </a:lnTo>
                  <a:lnTo>
                    <a:pt x="702421" y="120538"/>
                  </a:lnTo>
                  <a:lnTo>
                    <a:pt x="668818" y="90413"/>
                  </a:lnTo>
                  <a:lnTo>
                    <a:pt x="632046" y="64075"/>
                  </a:lnTo>
                  <a:lnTo>
                    <a:pt x="592416" y="41832"/>
                  </a:lnTo>
                  <a:lnTo>
                    <a:pt x="550234" y="23994"/>
                  </a:lnTo>
                  <a:lnTo>
                    <a:pt x="505812" y="10870"/>
                  </a:lnTo>
                  <a:lnTo>
                    <a:pt x="459457" y="2769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340738" y="2051685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79"/>
                  </a:moveTo>
                  <a:lnTo>
                    <a:pt x="2769" y="363502"/>
                  </a:lnTo>
                  <a:lnTo>
                    <a:pt x="10870" y="317147"/>
                  </a:lnTo>
                  <a:lnTo>
                    <a:pt x="23994" y="272725"/>
                  </a:lnTo>
                  <a:lnTo>
                    <a:pt x="41832" y="230543"/>
                  </a:lnTo>
                  <a:lnTo>
                    <a:pt x="64075" y="190913"/>
                  </a:lnTo>
                  <a:lnTo>
                    <a:pt x="90413" y="154141"/>
                  </a:lnTo>
                  <a:lnTo>
                    <a:pt x="120538" y="120538"/>
                  </a:lnTo>
                  <a:lnTo>
                    <a:pt x="154141" y="90413"/>
                  </a:lnTo>
                  <a:lnTo>
                    <a:pt x="190913" y="64075"/>
                  </a:lnTo>
                  <a:lnTo>
                    <a:pt x="230543" y="41832"/>
                  </a:lnTo>
                  <a:lnTo>
                    <a:pt x="272725" y="23994"/>
                  </a:lnTo>
                  <a:lnTo>
                    <a:pt x="317147" y="10870"/>
                  </a:lnTo>
                  <a:lnTo>
                    <a:pt x="363502" y="2769"/>
                  </a:lnTo>
                  <a:lnTo>
                    <a:pt x="411480" y="0"/>
                  </a:lnTo>
                  <a:lnTo>
                    <a:pt x="459457" y="2769"/>
                  </a:lnTo>
                  <a:lnTo>
                    <a:pt x="505812" y="10870"/>
                  </a:lnTo>
                  <a:lnTo>
                    <a:pt x="550234" y="23994"/>
                  </a:lnTo>
                  <a:lnTo>
                    <a:pt x="592416" y="41832"/>
                  </a:lnTo>
                  <a:lnTo>
                    <a:pt x="632046" y="64075"/>
                  </a:lnTo>
                  <a:lnTo>
                    <a:pt x="668818" y="90413"/>
                  </a:lnTo>
                  <a:lnTo>
                    <a:pt x="702421" y="120538"/>
                  </a:lnTo>
                  <a:lnTo>
                    <a:pt x="732546" y="154141"/>
                  </a:lnTo>
                  <a:lnTo>
                    <a:pt x="758884" y="190913"/>
                  </a:lnTo>
                  <a:lnTo>
                    <a:pt x="781127" y="230543"/>
                  </a:lnTo>
                  <a:lnTo>
                    <a:pt x="798965" y="272725"/>
                  </a:lnTo>
                  <a:lnTo>
                    <a:pt x="812089" y="317147"/>
                  </a:lnTo>
                  <a:lnTo>
                    <a:pt x="820190" y="363502"/>
                  </a:lnTo>
                  <a:lnTo>
                    <a:pt x="822960" y="411479"/>
                  </a:lnTo>
                  <a:lnTo>
                    <a:pt x="820190" y="459457"/>
                  </a:lnTo>
                  <a:lnTo>
                    <a:pt x="812089" y="505812"/>
                  </a:lnTo>
                  <a:lnTo>
                    <a:pt x="798965" y="550234"/>
                  </a:lnTo>
                  <a:lnTo>
                    <a:pt x="781127" y="592416"/>
                  </a:lnTo>
                  <a:lnTo>
                    <a:pt x="758884" y="632046"/>
                  </a:lnTo>
                  <a:lnTo>
                    <a:pt x="732546" y="668818"/>
                  </a:lnTo>
                  <a:lnTo>
                    <a:pt x="702421" y="702421"/>
                  </a:lnTo>
                  <a:lnTo>
                    <a:pt x="668818" y="732546"/>
                  </a:lnTo>
                  <a:lnTo>
                    <a:pt x="632046" y="758884"/>
                  </a:lnTo>
                  <a:lnTo>
                    <a:pt x="592416" y="781127"/>
                  </a:lnTo>
                  <a:lnTo>
                    <a:pt x="550234" y="798965"/>
                  </a:lnTo>
                  <a:lnTo>
                    <a:pt x="505812" y="812089"/>
                  </a:lnTo>
                  <a:lnTo>
                    <a:pt x="459457" y="820190"/>
                  </a:lnTo>
                  <a:lnTo>
                    <a:pt x="411480" y="822960"/>
                  </a:lnTo>
                  <a:lnTo>
                    <a:pt x="363502" y="820190"/>
                  </a:lnTo>
                  <a:lnTo>
                    <a:pt x="317147" y="812089"/>
                  </a:lnTo>
                  <a:lnTo>
                    <a:pt x="272725" y="798965"/>
                  </a:lnTo>
                  <a:lnTo>
                    <a:pt x="230543" y="781127"/>
                  </a:lnTo>
                  <a:lnTo>
                    <a:pt x="190913" y="758884"/>
                  </a:lnTo>
                  <a:lnTo>
                    <a:pt x="154141" y="732546"/>
                  </a:lnTo>
                  <a:lnTo>
                    <a:pt x="120538" y="702421"/>
                  </a:lnTo>
                  <a:lnTo>
                    <a:pt x="90413" y="668818"/>
                  </a:lnTo>
                  <a:lnTo>
                    <a:pt x="64075" y="632046"/>
                  </a:lnTo>
                  <a:lnTo>
                    <a:pt x="41832" y="592416"/>
                  </a:lnTo>
                  <a:lnTo>
                    <a:pt x="23994" y="550234"/>
                  </a:lnTo>
                  <a:lnTo>
                    <a:pt x="10870" y="505812"/>
                  </a:lnTo>
                  <a:lnTo>
                    <a:pt x="2769" y="459457"/>
                  </a:lnTo>
                  <a:lnTo>
                    <a:pt x="0" y="411479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1504314" y="2382393"/>
            <a:ext cx="49784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Hutchinson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304666" y="789051"/>
            <a:ext cx="842010" cy="842010"/>
            <a:chOff x="3304666" y="789051"/>
            <a:chExt cx="842010" cy="842010"/>
          </a:xfrm>
        </p:grpSpPr>
        <p:sp>
          <p:nvSpPr>
            <p:cNvPr id="59" name="object 59"/>
            <p:cNvSpPr/>
            <p:nvPr/>
          </p:nvSpPr>
          <p:spPr>
            <a:xfrm>
              <a:off x="3314191" y="798576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502" y="2767"/>
                  </a:lnTo>
                  <a:lnTo>
                    <a:pt x="317147" y="10863"/>
                  </a:lnTo>
                  <a:lnTo>
                    <a:pt x="272725" y="23980"/>
                  </a:lnTo>
                  <a:lnTo>
                    <a:pt x="230543" y="41810"/>
                  </a:lnTo>
                  <a:lnTo>
                    <a:pt x="190913" y="64043"/>
                  </a:lnTo>
                  <a:lnTo>
                    <a:pt x="154141" y="90373"/>
                  </a:lnTo>
                  <a:lnTo>
                    <a:pt x="120538" y="120491"/>
                  </a:lnTo>
                  <a:lnTo>
                    <a:pt x="90413" y="154088"/>
                  </a:lnTo>
                  <a:lnTo>
                    <a:pt x="64075" y="190856"/>
                  </a:lnTo>
                  <a:lnTo>
                    <a:pt x="41832" y="230488"/>
                  </a:lnTo>
                  <a:lnTo>
                    <a:pt x="23994" y="272674"/>
                  </a:lnTo>
                  <a:lnTo>
                    <a:pt x="10870" y="317107"/>
                  </a:lnTo>
                  <a:lnTo>
                    <a:pt x="2769" y="363478"/>
                  </a:lnTo>
                  <a:lnTo>
                    <a:pt x="0" y="411479"/>
                  </a:lnTo>
                  <a:lnTo>
                    <a:pt x="2769" y="459457"/>
                  </a:lnTo>
                  <a:lnTo>
                    <a:pt x="10870" y="505812"/>
                  </a:lnTo>
                  <a:lnTo>
                    <a:pt x="23994" y="550234"/>
                  </a:lnTo>
                  <a:lnTo>
                    <a:pt x="41832" y="592416"/>
                  </a:lnTo>
                  <a:lnTo>
                    <a:pt x="64075" y="632046"/>
                  </a:lnTo>
                  <a:lnTo>
                    <a:pt x="90413" y="668818"/>
                  </a:lnTo>
                  <a:lnTo>
                    <a:pt x="120538" y="702421"/>
                  </a:lnTo>
                  <a:lnTo>
                    <a:pt x="154141" y="732546"/>
                  </a:lnTo>
                  <a:lnTo>
                    <a:pt x="190913" y="758884"/>
                  </a:lnTo>
                  <a:lnTo>
                    <a:pt x="230543" y="781127"/>
                  </a:lnTo>
                  <a:lnTo>
                    <a:pt x="272725" y="798965"/>
                  </a:lnTo>
                  <a:lnTo>
                    <a:pt x="317147" y="812089"/>
                  </a:lnTo>
                  <a:lnTo>
                    <a:pt x="363502" y="820190"/>
                  </a:lnTo>
                  <a:lnTo>
                    <a:pt x="411480" y="822960"/>
                  </a:lnTo>
                  <a:lnTo>
                    <a:pt x="459481" y="820190"/>
                  </a:lnTo>
                  <a:lnTo>
                    <a:pt x="505852" y="812089"/>
                  </a:lnTo>
                  <a:lnTo>
                    <a:pt x="550285" y="798965"/>
                  </a:lnTo>
                  <a:lnTo>
                    <a:pt x="592471" y="781127"/>
                  </a:lnTo>
                  <a:lnTo>
                    <a:pt x="632103" y="758884"/>
                  </a:lnTo>
                  <a:lnTo>
                    <a:pt x="668871" y="732546"/>
                  </a:lnTo>
                  <a:lnTo>
                    <a:pt x="702468" y="702421"/>
                  </a:lnTo>
                  <a:lnTo>
                    <a:pt x="732586" y="668818"/>
                  </a:lnTo>
                  <a:lnTo>
                    <a:pt x="758916" y="632046"/>
                  </a:lnTo>
                  <a:lnTo>
                    <a:pt x="781149" y="592416"/>
                  </a:lnTo>
                  <a:lnTo>
                    <a:pt x="798979" y="550234"/>
                  </a:lnTo>
                  <a:lnTo>
                    <a:pt x="812096" y="505812"/>
                  </a:lnTo>
                  <a:lnTo>
                    <a:pt x="820192" y="459457"/>
                  </a:lnTo>
                  <a:lnTo>
                    <a:pt x="822960" y="411479"/>
                  </a:lnTo>
                  <a:lnTo>
                    <a:pt x="820192" y="363478"/>
                  </a:lnTo>
                  <a:lnTo>
                    <a:pt x="812096" y="317107"/>
                  </a:lnTo>
                  <a:lnTo>
                    <a:pt x="798979" y="272674"/>
                  </a:lnTo>
                  <a:lnTo>
                    <a:pt x="781149" y="230488"/>
                  </a:lnTo>
                  <a:lnTo>
                    <a:pt x="758916" y="190856"/>
                  </a:lnTo>
                  <a:lnTo>
                    <a:pt x="732586" y="154088"/>
                  </a:lnTo>
                  <a:lnTo>
                    <a:pt x="702468" y="120491"/>
                  </a:lnTo>
                  <a:lnTo>
                    <a:pt x="668871" y="90373"/>
                  </a:lnTo>
                  <a:lnTo>
                    <a:pt x="632103" y="64043"/>
                  </a:lnTo>
                  <a:lnTo>
                    <a:pt x="592471" y="41810"/>
                  </a:lnTo>
                  <a:lnTo>
                    <a:pt x="550285" y="23980"/>
                  </a:lnTo>
                  <a:lnTo>
                    <a:pt x="505852" y="10863"/>
                  </a:lnTo>
                  <a:lnTo>
                    <a:pt x="459481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314191" y="798576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79"/>
                  </a:moveTo>
                  <a:lnTo>
                    <a:pt x="2769" y="363478"/>
                  </a:lnTo>
                  <a:lnTo>
                    <a:pt x="10870" y="317107"/>
                  </a:lnTo>
                  <a:lnTo>
                    <a:pt x="23994" y="272674"/>
                  </a:lnTo>
                  <a:lnTo>
                    <a:pt x="41832" y="230488"/>
                  </a:lnTo>
                  <a:lnTo>
                    <a:pt x="64075" y="190856"/>
                  </a:lnTo>
                  <a:lnTo>
                    <a:pt x="90413" y="154088"/>
                  </a:lnTo>
                  <a:lnTo>
                    <a:pt x="120538" y="120491"/>
                  </a:lnTo>
                  <a:lnTo>
                    <a:pt x="154141" y="90373"/>
                  </a:lnTo>
                  <a:lnTo>
                    <a:pt x="190913" y="64043"/>
                  </a:lnTo>
                  <a:lnTo>
                    <a:pt x="230543" y="41810"/>
                  </a:lnTo>
                  <a:lnTo>
                    <a:pt x="272725" y="23980"/>
                  </a:lnTo>
                  <a:lnTo>
                    <a:pt x="317147" y="10863"/>
                  </a:lnTo>
                  <a:lnTo>
                    <a:pt x="363502" y="2767"/>
                  </a:lnTo>
                  <a:lnTo>
                    <a:pt x="411480" y="0"/>
                  </a:lnTo>
                  <a:lnTo>
                    <a:pt x="459481" y="2767"/>
                  </a:lnTo>
                  <a:lnTo>
                    <a:pt x="505852" y="10863"/>
                  </a:lnTo>
                  <a:lnTo>
                    <a:pt x="550285" y="23980"/>
                  </a:lnTo>
                  <a:lnTo>
                    <a:pt x="592471" y="41810"/>
                  </a:lnTo>
                  <a:lnTo>
                    <a:pt x="632103" y="64043"/>
                  </a:lnTo>
                  <a:lnTo>
                    <a:pt x="668871" y="90373"/>
                  </a:lnTo>
                  <a:lnTo>
                    <a:pt x="702468" y="120491"/>
                  </a:lnTo>
                  <a:lnTo>
                    <a:pt x="732586" y="154088"/>
                  </a:lnTo>
                  <a:lnTo>
                    <a:pt x="758916" y="190856"/>
                  </a:lnTo>
                  <a:lnTo>
                    <a:pt x="781149" y="230488"/>
                  </a:lnTo>
                  <a:lnTo>
                    <a:pt x="798979" y="272674"/>
                  </a:lnTo>
                  <a:lnTo>
                    <a:pt x="812096" y="317107"/>
                  </a:lnTo>
                  <a:lnTo>
                    <a:pt x="820192" y="363478"/>
                  </a:lnTo>
                  <a:lnTo>
                    <a:pt x="822960" y="411479"/>
                  </a:lnTo>
                  <a:lnTo>
                    <a:pt x="820192" y="459457"/>
                  </a:lnTo>
                  <a:lnTo>
                    <a:pt x="812096" y="505812"/>
                  </a:lnTo>
                  <a:lnTo>
                    <a:pt x="798979" y="550234"/>
                  </a:lnTo>
                  <a:lnTo>
                    <a:pt x="781149" y="592416"/>
                  </a:lnTo>
                  <a:lnTo>
                    <a:pt x="758916" y="632046"/>
                  </a:lnTo>
                  <a:lnTo>
                    <a:pt x="732586" y="668818"/>
                  </a:lnTo>
                  <a:lnTo>
                    <a:pt x="702468" y="702421"/>
                  </a:lnTo>
                  <a:lnTo>
                    <a:pt x="668871" y="732546"/>
                  </a:lnTo>
                  <a:lnTo>
                    <a:pt x="632103" y="758884"/>
                  </a:lnTo>
                  <a:lnTo>
                    <a:pt x="592471" y="781127"/>
                  </a:lnTo>
                  <a:lnTo>
                    <a:pt x="550285" y="798965"/>
                  </a:lnTo>
                  <a:lnTo>
                    <a:pt x="505852" y="812089"/>
                  </a:lnTo>
                  <a:lnTo>
                    <a:pt x="459481" y="820190"/>
                  </a:lnTo>
                  <a:lnTo>
                    <a:pt x="411480" y="822960"/>
                  </a:lnTo>
                  <a:lnTo>
                    <a:pt x="363502" y="820190"/>
                  </a:lnTo>
                  <a:lnTo>
                    <a:pt x="317147" y="812089"/>
                  </a:lnTo>
                  <a:lnTo>
                    <a:pt x="272725" y="798965"/>
                  </a:lnTo>
                  <a:lnTo>
                    <a:pt x="230543" y="781127"/>
                  </a:lnTo>
                  <a:lnTo>
                    <a:pt x="190913" y="758884"/>
                  </a:lnTo>
                  <a:lnTo>
                    <a:pt x="154141" y="732546"/>
                  </a:lnTo>
                  <a:lnTo>
                    <a:pt x="120538" y="702421"/>
                  </a:lnTo>
                  <a:lnTo>
                    <a:pt x="90413" y="668818"/>
                  </a:lnTo>
                  <a:lnTo>
                    <a:pt x="64075" y="632046"/>
                  </a:lnTo>
                  <a:lnTo>
                    <a:pt x="41832" y="592416"/>
                  </a:lnTo>
                  <a:lnTo>
                    <a:pt x="23994" y="550234"/>
                  </a:lnTo>
                  <a:lnTo>
                    <a:pt x="10870" y="505812"/>
                  </a:lnTo>
                  <a:lnTo>
                    <a:pt x="2769" y="459457"/>
                  </a:lnTo>
                  <a:lnTo>
                    <a:pt x="0" y="411479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3491865" y="1068070"/>
            <a:ext cx="46863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12192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800" b="0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Cleveland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210427" y="3628263"/>
            <a:ext cx="5748020" cy="548640"/>
          </a:xfrm>
          <a:custGeom>
            <a:avLst/>
            <a:gdLst/>
            <a:ahLst/>
            <a:cxnLst/>
            <a:rect l="l" t="t" r="r" b="b"/>
            <a:pathLst>
              <a:path w="5748020" h="548639">
                <a:moveTo>
                  <a:pt x="0" y="91439"/>
                </a:moveTo>
                <a:lnTo>
                  <a:pt x="7197" y="55828"/>
                </a:lnTo>
                <a:lnTo>
                  <a:pt x="26812" y="26765"/>
                </a:lnTo>
                <a:lnTo>
                  <a:pt x="55881" y="7179"/>
                </a:lnTo>
                <a:lnTo>
                  <a:pt x="91439" y="0"/>
                </a:lnTo>
                <a:lnTo>
                  <a:pt x="5656199" y="0"/>
                </a:lnTo>
                <a:lnTo>
                  <a:pt x="5691810" y="7179"/>
                </a:lnTo>
                <a:lnTo>
                  <a:pt x="5720873" y="26765"/>
                </a:lnTo>
                <a:lnTo>
                  <a:pt x="5740459" y="55828"/>
                </a:lnTo>
                <a:lnTo>
                  <a:pt x="5747639" y="91439"/>
                </a:lnTo>
                <a:lnTo>
                  <a:pt x="5747639" y="457200"/>
                </a:lnTo>
                <a:lnTo>
                  <a:pt x="5740459" y="492758"/>
                </a:lnTo>
                <a:lnTo>
                  <a:pt x="5720873" y="521827"/>
                </a:lnTo>
                <a:lnTo>
                  <a:pt x="5691810" y="541442"/>
                </a:lnTo>
                <a:lnTo>
                  <a:pt x="5656199" y="548639"/>
                </a:lnTo>
                <a:lnTo>
                  <a:pt x="91439" y="548639"/>
                </a:lnTo>
                <a:lnTo>
                  <a:pt x="55881" y="541442"/>
                </a:lnTo>
                <a:lnTo>
                  <a:pt x="26812" y="521827"/>
                </a:lnTo>
                <a:lnTo>
                  <a:pt x="7197" y="492758"/>
                </a:lnTo>
                <a:lnTo>
                  <a:pt x="0" y="457200"/>
                </a:lnTo>
                <a:lnTo>
                  <a:pt x="0" y="91439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316726" y="3695445"/>
            <a:ext cx="4958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New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Elementary</a:t>
            </a:r>
            <a:r>
              <a:rPr kumimoji="0" sz="12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School</a:t>
            </a:r>
            <a:r>
              <a:rPr kumimoji="0" sz="12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</a:t>
            </a:r>
            <a:r>
              <a:rPr kumimoji="0" sz="12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existing</a:t>
            </a:r>
            <a:r>
              <a:rPr kumimoji="0" sz="12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Cleveland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site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r>
              <a:rPr kumimoji="0" sz="12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Improvements</a:t>
            </a:r>
            <a:r>
              <a:rPr kumimoji="0" sz="12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2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Dobbs</a:t>
            </a:r>
            <a:r>
              <a:rPr kumimoji="0" sz="12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2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Heritage</a:t>
            </a:r>
            <a:r>
              <a:rPr kumimoji="0" sz="12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Academy</a:t>
            </a:r>
            <a:r>
              <a:rPr kumimoji="0" sz="12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(ESPLOST</a:t>
            </a:r>
            <a:r>
              <a:rPr kumimoji="0" sz="1200" b="0" i="0" u="none" strike="noStrike" kern="0" cap="none" spc="1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Dependent)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534416" y="42798"/>
            <a:ext cx="3416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/>
              <a:t>South</a:t>
            </a:r>
            <a:r>
              <a:rPr spc="-40"/>
              <a:t> </a:t>
            </a:r>
            <a:r>
              <a:rPr spc="55"/>
              <a:t>Atlanta</a:t>
            </a:r>
            <a:r>
              <a:rPr spc="-45"/>
              <a:t> </a:t>
            </a:r>
            <a:r>
              <a:rPr spc="-85"/>
              <a:t>–</a:t>
            </a:r>
            <a:r>
              <a:rPr spc="-35"/>
              <a:t> </a:t>
            </a:r>
            <a:r>
              <a:rPr spc="65"/>
              <a:t>Primary</a:t>
            </a:r>
            <a:r>
              <a:rPr spc="-35"/>
              <a:t> </a:t>
            </a:r>
            <a:r>
              <a:rPr spc="90"/>
              <a:t>Scenario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534416" y="316814"/>
            <a:ext cx="23082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ESPLOST</a:t>
            </a:r>
            <a:r>
              <a:rPr kumimoji="0" sz="1800" b="1" i="0" u="none" strike="noStrike" kern="0" cap="none" spc="-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1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DEPENDENT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537959" y="2520797"/>
            <a:ext cx="4448810" cy="4206240"/>
            <a:chOff x="537959" y="2520797"/>
            <a:chExt cx="4448810" cy="4206240"/>
          </a:xfrm>
        </p:grpSpPr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4229" y="2520797"/>
              <a:ext cx="4062095" cy="420624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959" y="3515106"/>
              <a:ext cx="1547621" cy="1155319"/>
            </a:xfrm>
            <a:prstGeom prst="rect">
              <a:avLst/>
            </a:prstGeom>
          </p:spPr>
        </p:pic>
      </p:grpSp>
      <p:graphicFrame>
        <p:nvGraphicFramePr>
          <p:cNvPr id="69" name="object 69"/>
          <p:cNvGraphicFramePr>
            <a:graphicFrameLocks noGrp="1"/>
          </p:cNvGraphicFramePr>
          <p:nvPr/>
        </p:nvGraphicFramePr>
        <p:xfrm>
          <a:off x="5530332" y="399800"/>
          <a:ext cx="6377305" cy="2158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2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4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School(s)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91515">
                        <a:lnSpc>
                          <a:spcPct val="100000"/>
                        </a:lnSpc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Proposed Action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56210" marR="128905" indent="-19685">
                        <a:lnSpc>
                          <a:spcPct val="110300"/>
                        </a:lnSpc>
                        <a:spcBef>
                          <a:spcPts val="600"/>
                        </a:spcBef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Resulting Capacity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100" b="1" spc="-20">
                          <a:latin typeface="Calibri"/>
                          <a:cs typeface="Calibri"/>
                        </a:rPr>
                        <a:t>2025-2026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Enrollment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spc="-20">
                          <a:latin typeface="Calibri"/>
                          <a:cs typeface="Calibri"/>
                        </a:rPr>
                        <a:t>2029-2030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05435" marR="205104" indent="-83185">
                        <a:lnSpc>
                          <a:spcPct val="110300"/>
                        </a:lnSpc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Projected </a:t>
                      </a:r>
                      <a:r>
                        <a:rPr sz="1100" b="1">
                          <a:latin typeface="Calibri"/>
                          <a:cs typeface="Calibri"/>
                        </a:rPr>
                        <a:t>Live-</a:t>
                      </a:r>
                      <a:r>
                        <a:rPr sz="1100" b="1" spc="-25">
                          <a:latin typeface="Calibri"/>
                          <a:cs typeface="Calibri"/>
                        </a:rPr>
                        <a:t>In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23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Cleveland</a:t>
                      </a:r>
                      <a:r>
                        <a:rPr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marL="117475" marR="118745" indent="-2540" algn="ctr">
                        <a:lnSpc>
                          <a:spcPct val="110400"/>
                        </a:lnSpc>
                        <a:spcBef>
                          <a:spcPts val="19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Replace</a:t>
                      </a:r>
                      <a:r>
                        <a:rPr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Cleveland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ES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on-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site.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Repurpose</a:t>
                      </a:r>
                      <a:r>
                        <a:rPr sz="11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Humphries</a:t>
                      </a:r>
                      <a:r>
                        <a:rPr sz="11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ES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>
                          <a:latin typeface="Calibri"/>
                          <a:cs typeface="Calibri"/>
                        </a:rPr>
                        <a:t>Hutchinson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ES.</a:t>
                      </a:r>
                      <a:r>
                        <a:rPr sz="1100" spc="229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boundary realignment</a:t>
                      </a:r>
                      <a:r>
                        <a:rPr sz="110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within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the</a:t>
                      </a:r>
                      <a:r>
                        <a:rPr sz="110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cluster.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30810" marR="125730" algn="ctr">
                        <a:lnSpc>
                          <a:spcPct val="110400"/>
                        </a:lnSpc>
                      </a:pPr>
                      <a:r>
                        <a:rPr sz="1100">
                          <a:latin typeface="Calibri"/>
                          <a:cs typeface="Calibri"/>
                        </a:rPr>
                        <a:t>Slater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ES</a:t>
                      </a:r>
                      <a:r>
                        <a:rPr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moves</a:t>
                      </a:r>
                      <a:r>
                        <a:rPr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from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Carver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 to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South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Atlanta</a:t>
                      </a:r>
                      <a:r>
                        <a:rPr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Cluster.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700</a:t>
                      </a:r>
                      <a:r>
                        <a:rPr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-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900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2175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Dobbs</a:t>
                      </a:r>
                      <a:r>
                        <a:rPr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725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312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23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10">
                          <a:latin typeface="Calibri"/>
                          <a:cs typeface="Calibri"/>
                        </a:rPr>
                        <a:t>Heritage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Academy</a:t>
                      </a:r>
                      <a:r>
                        <a:rPr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675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332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3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10">
                          <a:latin typeface="Calibri"/>
                          <a:cs typeface="Calibri"/>
                        </a:rPr>
                        <a:t>Humphries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5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272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Hutchinson</a:t>
                      </a:r>
                      <a:r>
                        <a:rPr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5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23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Slater</a:t>
                      </a:r>
                      <a:r>
                        <a:rPr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675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450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69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10">
                          <a:latin typeface="Calibri"/>
                          <a:cs typeface="Calibri"/>
                        </a:rPr>
                        <a:t>Total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2775</a:t>
                      </a:r>
                      <a:r>
                        <a:rPr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-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2995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1833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5533516" y="2700377"/>
          <a:ext cx="6380480" cy="765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2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63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10">
                          <a:latin typeface="Calibri"/>
                          <a:cs typeface="Calibri"/>
                        </a:rPr>
                        <a:t>Long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MS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3210" marR="59055" indent="-223520">
                        <a:lnSpc>
                          <a:spcPct val="110400"/>
                        </a:lnSpc>
                      </a:pPr>
                      <a:r>
                        <a:rPr sz="1100">
                          <a:latin typeface="Calibri"/>
                          <a:cs typeface="Calibri"/>
                        </a:rPr>
                        <a:t>Accept</a:t>
                      </a:r>
                      <a:r>
                        <a:rPr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HS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students 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from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Slater</a:t>
                      </a:r>
                      <a:r>
                        <a:rPr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ES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zone 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moving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South</a:t>
                      </a:r>
                      <a:r>
                        <a:rPr sz="11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Atlanta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Cluster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601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883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1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MS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1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775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10">
                          <a:latin typeface="Calibri"/>
                          <a:cs typeface="Calibri"/>
                        </a:rPr>
                        <a:t>South</a:t>
                      </a:r>
                      <a:r>
                        <a:rPr sz="11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Atlanta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HS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1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1625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930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1494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9976" y="3549903"/>
            <a:ext cx="1704975" cy="475615"/>
          </a:xfrm>
          <a:custGeom>
            <a:avLst/>
            <a:gdLst/>
            <a:ahLst/>
            <a:cxnLst/>
            <a:rect l="l" t="t" r="r" b="b"/>
            <a:pathLst>
              <a:path w="1704975" h="475614">
                <a:moveTo>
                  <a:pt x="0" y="79248"/>
                </a:moveTo>
                <a:lnTo>
                  <a:pt x="6221" y="48434"/>
                </a:lnTo>
                <a:lnTo>
                  <a:pt x="23193" y="23241"/>
                </a:lnTo>
                <a:lnTo>
                  <a:pt x="48381" y="6238"/>
                </a:lnTo>
                <a:lnTo>
                  <a:pt x="79248" y="0"/>
                </a:lnTo>
                <a:lnTo>
                  <a:pt x="1625219" y="0"/>
                </a:lnTo>
                <a:lnTo>
                  <a:pt x="1656085" y="6238"/>
                </a:lnTo>
                <a:lnTo>
                  <a:pt x="1681273" y="23240"/>
                </a:lnTo>
                <a:lnTo>
                  <a:pt x="1698245" y="48434"/>
                </a:lnTo>
                <a:lnTo>
                  <a:pt x="1704466" y="79248"/>
                </a:lnTo>
                <a:lnTo>
                  <a:pt x="1704466" y="396240"/>
                </a:lnTo>
                <a:lnTo>
                  <a:pt x="1698245" y="427106"/>
                </a:lnTo>
                <a:lnTo>
                  <a:pt x="1681273" y="452294"/>
                </a:lnTo>
                <a:lnTo>
                  <a:pt x="1656085" y="469266"/>
                </a:lnTo>
                <a:lnTo>
                  <a:pt x="1625219" y="475488"/>
                </a:lnTo>
                <a:lnTo>
                  <a:pt x="79248" y="475488"/>
                </a:lnTo>
                <a:lnTo>
                  <a:pt x="48381" y="469266"/>
                </a:lnTo>
                <a:lnTo>
                  <a:pt x="23193" y="452294"/>
                </a:lnTo>
                <a:lnTo>
                  <a:pt x="6221" y="427106"/>
                </a:lnTo>
                <a:lnTo>
                  <a:pt x="0" y="396240"/>
                </a:lnTo>
                <a:lnTo>
                  <a:pt x="0" y="79248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46141" y="3776929"/>
            <a:ext cx="5740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77435" y="3591268"/>
            <a:ext cx="1724025" cy="1217930"/>
            <a:chOff x="4377435" y="3591268"/>
            <a:chExt cx="1724025" cy="12179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5006" y="3591268"/>
              <a:ext cx="211098" cy="2055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86960" y="4323968"/>
              <a:ext cx="1704975" cy="475615"/>
            </a:xfrm>
            <a:custGeom>
              <a:avLst/>
              <a:gdLst/>
              <a:ahLst/>
              <a:cxnLst/>
              <a:rect l="l" t="t" r="r" b="b"/>
              <a:pathLst>
                <a:path w="1704975" h="475614">
                  <a:moveTo>
                    <a:pt x="0" y="79247"/>
                  </a:moveTo>
                  <a:lnTo>
                    <a:pt x="6238" y="48381"/>
                  </a:lnTo>
                  <a:lnTo>
                    <a:pt x="23240" y="23193"/>
                  </a:lnTo>
                  <a:lnTo>
                    <a:pt x="48434" y="6221"/>
                  </a:lnTo>
                  <a:lnTo>
                    <a:pt x="79248" y="0"/>
                  </a:lnTo>
                  <a:lnTo>
                    <a:pt x="1625346" y="0"/>
                  </a:lnTo>
                  <a:lnTo>
                    <a:pt x="1656159" y="6221"/>
                  </a:lnTo>
                  <a:lnTo>
                    <a:pt x="1681352" y="23193"/>
                  </a:lnTo>
                  <a:lnTo>
                    <a:pt x="1698355" y="48381"/>
                  </a:lnTo>
                  <a:lnTo>
                    <a:pt x="1704593" y="79247"/>
                  </a:lnTo>
                  <a:lnTo>
                    <a:pt x="1704593" y="396239"/>
                  </a:lnTo>
                  <a:lnTo>
                    <a:pt x="1698355" y="427106"/>
                  </a:lnTo>
                  <a:lnTo>
                    <a:pt x="1681352" y="452294"/>
                  </a:lnTo>
                  <a:lnTo>
                    <a:pt x="1656159" y="469266"/>
                  </a:lnTo>
                  <a:lnTo>
                    <a:pt x="1625346" y="475487"/>
                  </a:lnTo>
                  <a:lnTo>
                    <a:pt x="79248" y="475487"/>
                  </a:lnTo>
                  <a:lnTo>
                    <a:pt x="48434" y="469266"/>
                  </a:lnTo>
                  <a:lnTo>
                    <a:pt x="23241" y="452294"/>
                  </a:lnTo>
                  <a:lnTo>
                    <a:pt x="6238" y="427106"/>
                  </a:lnTo>
                  <a:lnTo>
                    <a:pt x="0" y="396239"/>
                  </a:lnTo>
                  <a:lnTo>
                    <a:pt x="0" y="79247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855590" y="4551426"/>
            <a:ext cx="7670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Boundary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70451" y="4365273"/>
            <a:ext cx="1724025" cy="1924050"/>
            <a:chOff x="4370451" y="4365273"/>
            <a:chExt cx="1724025" cy="19240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733" y="4365273"/>
              <a:ext cx="206331" cy="1896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79976" y="5803798"/>
              <a:ext cx="1704975" cy="475615"/>
            </a:xfrm>
            <a:custGeom>
              <a:avLst/>
              <a:gdLst/>
              <a:ahLst/>
              <a:cxnLst/>
              <a:rect l="l" t="t" r="r" b="b"/>
              <a:pathLst>
                <a:path w="1704975" h="475614">
                  <a:moveTo>
                    <a:pt x="0" y="79247"/>
                  </a:moveTo>
                  <a:lnTo>
                    <a:pt x="6221" y="48402"/>
                  </a:lnTo>
                  <a:lnTo>
                    <a:pt x="23193" y="23212"/>
                  </a:lnTo>
                  <a:lnTo>
                    <a:pt x="48381" y="6228"/>
                  </a:lnTo>
                  <a:lnTo>
                    <a:pt x="79248" y="0"/>
                  </a:lnTo>
                  <a:lnTo>
                    <a:pt x="1625219" y="0"/>
                  </a:lnTo>
                  <a:lnTo>
                    <a:pt x="1656085" y="6228"/>
                  </a:lnTo>
                  <a:lnTo>
                    <a:pt x="1681273" y="23212"/>
                  </a:lnTo>
                  <a:lnTo>
                    <a:pt x="1698245" y="48402"/>
                  </a:lnTo>
                  <a:lnTo>
                    <a:pt x="1704466" y="79247"/>
                  </a:lnTo>
                  <a:lnTo>
                    <a:pt x="1704466" y="396239"/>
                  </a:lnTo>
                  <a:lnTo>
                    <a:pt x="1698245" y="427090"/>
                  </a:lnTo>
                  <a:lnTo>
                    <a:pt x="1681273" y="452280"/>
                  </a:lnTo>
                  <a:lnTo>
                    <a:pt x="1656085" y="469261"/>
                  </a:lnTo>
                  <a:lnTo>
                    <a:pt x="1625219" y="475487"/>
                  </a:lnTo>
                  <a:lnTo>
                    <a:pt x="79248" y="475487"/>
                  </a:lnTo>
                  <a:lnTo>
                    <a:pt x="48381" y="469261"/>
                  </a:lnTo>
                  <a:lnTo>
                    <a:pt x="23193" y="452280"/>
                  </a:lnTo>
                  <a:lnTo>
                    <a:pt x="6221" y="427090"/>
                  </a:lnTo>
                  <a:lnTo>
                    <a:pt x="0" y="396239"/>
                  </a:lnTo>
                  <a:lnTo>
                    <a:pt x="0" y="79247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6173851" y="4314190"/>
            <a:ext cx="5748020" cy="475615"/>
          </a:xfrm>
          <a:custGeom>
            <a:avLst/>
            <a:gdLst/>
            <a:ahLst/>
            <a:cxnLst/>
            <a:rect l="l" t="t" r="r" b="b"/>
            <a:pathLst>
              <a:path w="5748020" h="475614">
                <a:moveTo>
                  <a:pt x="0" y="79248"/>
                </a:moveTo>
                <a:lnTo>
                  <a:pt x="6221" y="48434"/>
                </a:lnTo>
                <a:lnTo>
                  <a:pt x="23193" y="23240"/>
                </a:lnTo>
                <a:lnTo>
                  <a:pt x="48381" y="6238"/>
                </a:lnTo>
                <a:lnTo>
                  <a:pt x="79248" y="0"/>
                </a:lnTo>
                <a:lnTo>
                  <a:pt x="5668264" y="0"/>
                </a:lnTo>
                <a:lnTo>
                  <a:pt x="5699130" y="6238"/>
                </a:lnTo>
                <a:lnTo>
                  <a:pt x="5724318" y="23241"/>
                </a:lnTo>
                <a:lnTo>
                  <a:pt x="5741290" y="48434"/>
                </a:lnTo>
                <a:lnTo>
                  <a:pt x="5747512" y="79248"/>
                </a:lnTo>
                <a:lnTo>
                  <a:pt x="5747512" y="396240"/>
                </a:lnTo>
                <a:lnTo>
                  <a:pt x="5741290" y="427106"/>
                </a:lnTo>
                <a:lnTo>
                  <a:pt x="5724318" y="452294"/>
                </a:lnTo>
                <a:lnTo>
                  <a:pt x="5699130" y="469266"/>
                </a:lnTo>
                <a:lnTo>
                  <a:pt x="5668264" y="475488"/>
                </a:lnTo>
                <a:lnTo>
                  <a:pt x="79248" y="475488"/>
                </a:lnTo>
                <a:lnTo>
                  <a:pt x="48381" y="469266"/>
                </a:lnTo>
                <a:lnTo>
                  <a:pt x="23193" y="452294"/>
                </a:lnTo>
                <a:lnTo>
                  <a:pt x="6221" y="427106"/>
                </a:lnTo>
                <a:lnTo>
                  <a:pt x="0" y="396240"/>
                </a:lnTo>
                <a:lnTo>
                  <a:pt x="0" y="79248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76594" y="4313046"/>
            <a:ext cx="552386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Slater</a:t>
            </a:r>
            <a:r>
              <a:rPr kumimoji="0" sz="14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1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4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4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Price</a:t>
            </a:r>
            <a:r>
              <a:rPr kumimoji="0" sz="14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MS</a:t>
            </a:r>
            <a:r>
              <a:rPr kumimoji="0" sz="14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moves</a:t>
            </a:r>
            <a:r>
              <a:rPr kumimoji="0" sz="14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from</a:t>
            </a:r>
            <a:r>
              <a:rPr kumimoji="0" sz="14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Carver</a:t>
            </a:r>
            <a:r>
              <a:rPr kumimoji="0" sz="14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</a:t>
            </a:r>
            <a:r>
              <a:rPr kumimoji="0" sz="14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400" b="0" i="0" u="none" strike="noStrike" kern="0" cap="none" spc="9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South</a:t>
            </a:r>
            <a:r>
              <a:rPr kumimoji="0" sz="1400" b="0" i="0" u="none" strike="noStrike" kern="0" cap="none" spc="8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Atlanta</a:t>
            </a:r>
            <a:r>
              <a:rPr kumimoji="0" sz="14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Elementary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boundary</a:t>
            </a:r>
            <a:r>
              <a:rPr kumimoji="0" sz="14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realignment</a:t>
            </a:r>
            <a:r>
              <a:rPr kumimoji="0" sz="14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within</a:t>
            </a:r>
            <a:r>
              <a:rPr kumimoji="0" sz="14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4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cluster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73851" y="5803798"/>
            <a:ext cx="5748020" cy="475615"/>
          </a:xfrm>
          <a:custGeom>
            <a:avLst/>
            <a:gdLst/>
            <a:ahLst/>
            <a:cxnLst/>
            <a:rect l="l" t="t" r="r" b="b"/>
            <a:pathLst>
              <a:path w="5748020" h="475614">
                <a:moveTo>
                  <a:pt x="0" y="79260"/>
                </a:moveTo>
                <a:lnTo>
                  <a:pt x="6221" y="48407"/>
                </a:lnTo>
                <a:lnTo>
                  <a:pt x="23193" y="23214"/>
                </a:lnTo>
                <a:lnTo>
                  <a:pt x="48381" y="6228"/>
                </a:lnTo>
                <a:lnTo>
                  <a:pt x="79248" y="0"/>
                </a:lnTo>
                <a:lnTo>
                  <a:pt x="5668264" y="0"/>
                </a:lnTo>
                <a:lnTo>
                  <a:pt x="5699130" y="6228"/>
                </a:lnTo>
                <a:lnTo>
                  <a:pt x="5724318" y="23214"/>
                </a:lnTo>
                <a:lnTo>
                  <a:pt x="5741290" y="48407"/>
                </a:lnTo>
                <a:lnTo>
                  <a:pt x="5747512" y="79260"/>
                </a:lnTo>
                <a:lnTo>
                  <a:pt x="5747512" y="396239"/>
                </a:lnTo>
                <a:lnTo>
                  <a:pt x="5741290" y="427090"/>
                </a:lnTo>
                <a:lnTo>
                  <a:pt x="5724318" y="452280"/>
                </a:lnTo>
                <a:lnTo>
                  <a:pt x="5699130" y="469261"/>
                </a:lnTo>
                <a:lnTo>
                  <a:pt x="5668264" y="475487"/>
                </a:lnTo>
                <a:lnTo>
                  <a:pt x="79248" y="475487"/>
                </a:lnTo>
                <a:lnTo>
                  <a:pt x="48381" y="469261"/>
                </a:lnTo>
                <a:lnTo>
                  <a:pt x="23193" y="452280"/>
                </a:lnTo>
                <a:lnTo>
                  <a:pt x="6221" y="427090"/>
                </a:lnTo>
                <a:lnTo>
                  <a:pt x="0" y="396239"/>
                </a:lnTo>
                <a:lnTo>
                  <a:pt x="0" y="79260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76594" y="5909564"/>
            <a:ext cx="3826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Reduction</a:t>
            </a:r>
            <a:r>
              <a:rPr kumimoji="0" sz="14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1</a:t>
            </a:r>
            <a:r>
              <a:rPr kumimoji="0" sz="14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1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400" b="0" i="0" u="none" strike="noStrike" kern="0" cap="none" spc="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Facility:</a:t>
            </a:r>
            <a:r>
              <a:rPr kumimoji="0" sz="14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@</a:t>
            </a:r>
            <a:r>
              <a:rPr kumimoji="0" sz="14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$1.5m-$2m</a:t>
            </a:r>
            <a:r>
              <a:rPr kumimoji="0" sz="1400" b="0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annually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2094" y="6048247"/>
            <a:ext cx="1339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Operational</a:t>
            </a:r>
            <a:r>
              <a:rPr kumimoji="0" sz="1200" b="0" i="0" u="none" strike="noStrike" kern="0" cap="none" spc="25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0" cap="none" spc="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Savings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70451" y="5054219"/>
            <a:ext cx="1724025" cy="1003300"/>
            <a:chOff x="4370451" y="5054219"/>
            <a:chExt cx="1724025" cy="100330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3669" y="5857819"/>
              <a:ext cx="206103" cy="19939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79976" y="5063744"/>
              <a:ext cx="1704975" cy="475615"/>
            </a:xfrm>
            <a:custGeom>
              <a:avLst/>
              <a:gdLst/>
              <a:ahLst/>
              <a:cxnLst/>
              <a:rect l="l" t="t" r="r" b="b"/>
              <a:pathLst>
                <a:path w="1704975" h="475614">
                  <a:moveTo>
                    <a:pt x="0" y="79247"/>
                  </a:moveTo>
                  <a:lnTo>
                    <a:pt x="6221" y="48381"/>
                  </a:lnTo>
                  <a:lnTo>
                    <a:pt x="23193" y="23193"/>
                  </a:lnTo>
                  <a:lnTo>
                    <a:pt x="48381" y="6221"/>
                  </a:lnTo>
                  <a:lnTo>
                    <a:pt x="79248" y="0"/>
                  </a:lnTo>
                  <a:lnTo>
                    <a:pt x="1625219" y="0"/>
                  </a:lnTo>
                  <a:lnTo>
                    <a:pt x="1656085" y="6221"/>
                  </a:lnTo>
                  <a:lnTo>
                    <a:pt x="1681273" y="23193"/>
                  </a:lnTo>
                  <a:lnTo>
                    <a:pt x="1698245" y="48381"/>
                  </a:lnTo>
                  <a:lnTo>
                    <a:pt x="1704466" y="79247"/>
                  </a:lnTo>
                  <a:lnTo>
                    <a:pt x="1704466" y="396239"/>
                  </a:lnTo>
                  <a:lnTo>
                    <a:pt x="1698245" y="427106"/>
                  </a:lnTo>
                  <a:lnTo>
                    <a:pt x="1681273" y="452294"/>
                  </a:lnTo>
                  <a:lnTo>
                    <a:pt x="1656085" y="469266"/>
                  </a:lnTo>
                  <a:lnTo>
                    <a:pt x="1625219" y="475487"/>
                  </a:lnTo>
                  <a:lnTo>
                    <a:pt x="79248" y="475487"/>
                  </a:lnTo>
                  <a:lnTo>
                    <a:pt x="48381" y="469266"/>
                  </a:lnTo>
                  <a:lnTo>
                    <a:pt x="23193" y="452294"/>
                  </a:lnTo>
                  <a:lnTo>
                    <a:pt x="6221" y="427106"/>
                  </a:lnTo>
                  <a:lnTo>
                    <a:pt x="0" y="396239"/>
                  </a:lnTo>
                  <a:lnTo>
                    <a:pt x="0" y="79247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object 19"/>
          <p:cNvSpPr/>
          <p:nvPr/>
        </p:nvSpPr>
        <p:spPr>
          <a:xfrm>
            <a:off x="6173851" y="5058917"/>
            <a:ext cx="5748020" cy="475615"/>
          </a:xfrm>
          <a:custGeom>
            <a:avLst/>
            <a:gdLst/>
            <a:ahLst/>
            <a:cxnLst/>
            <a:rect l="l" t="t" r="r" b="b"/>
            <a:pathLst>
              <a:path w="5748020" h="475614">
                <a:moveTo>
                  <a:pt x="0" y="79247"/>
                </a:moveTo>
                <a:lnTo>
                  <a:pt x="6221" y="48381"/>
                </a:lnTo>
                <a:lnTo>
                  <a:pt x="23193" y="23193"/>
                </a:lnTo>
                <a:lnTo>
                  <a:pt x="48381" y="6221"/>
                </a:lnTo>
                <a:lnTo>
                  <a:pt x="79248" y="0"/>
                </a:lnTo>
                <a:lnTo>
                  <a:pt x="5668264" y="0"/>
                </a:lnTo>
                <a:lnTo>
                  <a:pt x="5699130" y="6221"/>
                </a:lnTo>
                <a:lnTo>
                  <a:pt x="5724318" y="23193"/>
                </a:lnTo>
                <a:lnTo>
                  <a:pt x="5741290" y="48381"/>
                </a:lnTo>
                <a:lnTo>
                  <a:pt x="5747512" y="79247"/>
                </a:lnTo>
                <a:lnTo>
                  <a:pt x="5747512" y="396239"/>
                </a:lnTo>
                <a:lnTo>
                  <a:pt x="5741290" y="427053"/>
                </a:lnTo>
                <a:lnTo>
                  <a:pt x="5724318" y="452246"/>
                </a:lnTo>
                <a:lnTo>
                  <a:pt x="5699130" y="469249"/>
                </a:lnTo>
                <a:lnTo>
                  <a:pt x="5668264" y="475487"/>
                </a:lnTo>
                <a:lnTo>
                  <a:pt x="79248" y="475487"/>
                </a:lnTo>
                <a:lnTo>
                  <a:pt x="48381" y="469249"/>
                </a:lnTo>
                <a:lnTo>
                  <a:pt x="23193" y="452246"/>
                </a:lnTo>
                <a:lnTo>
                  <a:pt x="6221" y="427053"/>
                </a:lnTo>
                <a:lnTo>
                  <a:pt x="0" y="396239"/>
                </a:lnTo>
                <a:lnTo>
                  <a:pt x="0" y="79247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76594" y="5164582"/>
            <a:ext cx="14859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Cleveland</a:t>
            </a:r>
            <a:r>
              <a:rPr kumimoji="0" sz="1400" b="0" i="0" u="none" strike="noStrike" kern="0" cap="none" spc="-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114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400" b="0" i="0" u="none" strike="noStrike" kern="0" cap="none" spc="-3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-</a:t>
            </a:r>
            <a:r>
              <a:rPr kumimoji="0" sz="1400" b="0" i="0" u="none" strike="noStrike" kern="0" cap="none" spc="-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TBD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69358" y="5291454"/>
            <a:ext cx="9258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Re-</a:t>
            </a: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Purpose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-9525" y="-9525"/>
            <a:ext cx="5356225" cy="6877050"/>
            <a:chOff x="-9525" y="-9525"/>
            <a:chExt cx="5356225" cy="687705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3974" y="5094627"/>
              <a:ext cx="232488" cy="2607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0"/>
              <a:ext cx="412115" cy="6858000"/>
            </a:xfrm>
            <a:custGeom>
              <a:avLst/>
              <a:gdLst/>
              <a:ahLst/>
              <a:cxnLst/>
              <a:rect l="l" t="t" r="r" b="b"/>
              <a:pathLst>
                <a:path w="412115" h="6858000">
                  <a:moveTo>
                    <a:pt x="41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2000" y="6858000"/>
                  </a:lnTo>
                  <a:lnTo>
                    <a:pt x="412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0"/>
              <a:ext cx="412115" cy="6858000"/>
            </a:xfrm>
            <a:custGeom>
              <a:avLst/>
              <a:gdLst/>
              <a:ahLst/>
              <a:cxnLst/>
              <a:rect l="l" t="t" r="r" b="b"/>
              <a:pathLst>
                <a:path w="412115" h="6858000">
                  <a:moveTo>
                    <a:pt x="0" y="6858000"/>
                  </a:moveTo>
                  <a:lnTo>
                    <a:pt x="412000" y="6858000"/>
                  </a:lnTo>
                  <a:lnTo>
                    <a:pt x="41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059428" y="1123950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388620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20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20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39" y="388620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059428" y="1123950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0" y="388620"/>
                  </a:moveTo>
                  <a:lnTo>
                    <a:pt x="3027" y="339872"/>
                  </a:lnTo>
                  <a:lnTo>
                    <a:pt x="11868" y="292931"/>
                  </a:lnTo>
                  <a:lnTo>
                    <a:pt x="26158" y="248161"/>
                  </a:lnTo>
                  <a:lnTo>
                    <a:pt x="45532" y="205927"/>
                  </a:lnTo>
                  <a:lnTo>
                    <a:pt x="69627" y="166592"/>
                  </a:lnTo>
                  <a:lnTo>
                    <a:pt x="98078" y="130521"/>
                  </a:lnTo>
                  <a:lnTo>
                    <a:pt x="130521" y="98078"/>
                  </a:lnTo>
                  <a:lnTo>
                    <a:pt x="166592" y="69627"/>
                  </a:lnTo>
                  <a:lnTo>
                    <a:pt x="205927" y="45532"/>
                  </a:lnTo>
                  <a:lnTo>
                    <a:pt x="248161" y="26158"/>
                  </a:lnTo>
                  <a:lnTo>
                    <a:pt x="292931" y="11868"/>
                  </a:lnTo>
                  <a:lnTo>
                    <a:pt x="339872" y="3027"/>
                  </a:lnTo>
                  <a:lnTo>
                    <a:pt x="388620" y="0"/>
                  </a:lnTo>
                  <a:lnTo>
                    <a:pt x="437367" y="3027"/>
                  </a:lnTo>
                  <a:lnTo>
                    <a:pt x="484308" y="11868"/>
                  </a:lnTo>
                  <a:lnTo>
                    <a:pt x="529078" y="26158"/>
                  </a:lnTo>
                  <a:lnTo>
                    <a:pt x="571312" y="45532"/>
                  </a:lnTo>
                  <a:lnTo>
                    <a:pt x="610647" y="69627"/>
                  </a:lnTo>
                  <a:lnTo>
                    <a:pt x="646718" y="98078"/>
                  </a:lnTo>
                  <a:lnTo>
                    <a:pt x="679161" y="130521"/>
                  </a:lnTo>
                  <a:lnTo>
                    <a:pt x="707612" y="166592"/>
                  </a:lnTo>
                  <a:lnTo>
                    <a:pt x="731707" y="205927"/>
                  </a:lnTo>
                  <a:lnTo>
                    <a:pt x="751081" y="248161"/>
                  </a:lnTo>
                  <a:lnTo>
                    <a:pt x="765371" y="292931"/>
                  </a:lnTo>
                  <a:lnTo>
                    <a:pt x="774212" y="339872"/>
                  </a:lnTo>
                  <a:lnTo>
                    <a:pt x="777239" y="388620"/>
                  </a:lnTo>
                  <a:lnTo>
                    <a:pt x="774212" y="437367"/>
                  </a:lnTo>
                  <a:lnTo>
                    <a:pt x="765371" y="484308"/>
                  </a:lnTo>
                  <a:lnTo>
                    <a:pt x="751081" y="529078"/>
                  </a:lnTo>
                  <a:lnTo>
                    <a:pt x="731707" y="571312"/>
                  </a:lnTo>
                  <a:lnTo>
                    <a:pt x="707612" y="610647"/>
                  </a:lnTo>
                  <a:lnTo>
                    <a:pt x="679161" y="646718"/>
                  </a:lnTo>
                  <a:lnTo>
                    <a:pt x="646718" y="679161"/>
                  </a:lnTo>
                  <a:lnTo>
                    <a:pt x="610647" y="707612"/>
                  </a:lnTo>
                  <a:lnTo>
                    <a:pt x="571312" y="731707"/>
                  </a:lnTo>
                  <a:lnTo>
                    <a:pt x="529078" y="751081"/>
                  </a:lnTo>
                  <a:lnTo>
                    <a:pt x="484308" y="765371"/>
                  </a:lnTo>
                  <a:lnTo>
                    <a:pt x="437367" y="774212"/>
                  </a:lnTo>
                  <a:lnTo>
                    <a:pt x="388620" y="777239"/>
                  </a:lnTo>
                  <a:lnTo>
                    <a:pt x="339872" y="774212"/>
                  </a:lnTo>
                  <a:lnTo>
                    <a:pt x="292931" y="765371"/>
                  </a:lnTo>
                  <a:lnTo>
                    <a:pt x="248161" y="751081"/>
                  </a:lnTo>
                  <a:lnTo>
                    <a:pt x="205927" y="731707"/>
                  </a:lnTo>
                  <a:lnTo>
                    <a:pt x="166592" y="707612"/>
                  </a:lnTo>
                  <a:lnTo>
                    <a:pt x="130521" y="679161"/>
                  </a:lnTo>
                  <a:lnTo>
                    <a:pt x="98078" y="646718"/>
                  </a:lnTo>
                  <a:lnTo>
                    <a:pt x="69627" y="610647"/>
                  </a:lnTo>
                  <a:lnTo>
                    <a:pt x="45532" y="571312"/>
                  </a:lnTo>
                  <a:lnTo>
                    <a:pt x="26158" y="529078"/>
                  </a:lnTo>
                  <a:lnTo>
                    <a:pt x="11868" y="484308"/>
                  </a:lnTo>
                  <a:lnTo>
                    <a:pt x="3027" y="437367"/>
                  </a:lnTo>
                  <a:lnTo>
                    <a:pt x="0" y="38862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85"/>
              <a:t>South</a:t>
            </a:r>
            <a:r>
              <a:rPr spc="-40"/>
              <a:t> </a:t>
            </a:r>
            <a:r>
              <a:rPr spc="55"/>
              <a:t>Atlanta</a:t>
            </a:r>
            <a:r>
              <a:rPr spc="-50"/>
              <a:t> </a:t>
            </a:r>
            <a:r>
              <a:rPr spc="-85"/>
              <a:t>–</a:t>
            </a:r>
            <a:r>
              <a:rPr spc="-35"/>
              <a:t> </a:t>
            </a:r>
            <a:r>
              <a:rPr spc="105"/>
              <a:t>Secondary</a:t>
            </a:r>
            <a:r>
              <a:rPr spc="-50"/>
              <a:t> </a:t>
            </a:r>
            <a:r>
              <a:rPr spc="90"/>
              <a:t>Scenario</a:t>
            </a:r>
          </a:p>
        </p:txBody>
      </p:sp>
      <p:sp>
        <p:nvSpPr>
          <p:cNvPr id="29" name="object 29"/>
          <p:cNvSpPr/>
          <p:nvPr/>
        </p:nvSpPr>
        <p:spPr>
          <a:xfrm>
            <a:off x="6192139" y="3486150"/>
            <a:ext cx="5748020" cy="640080"/>
          </a:xfrm>
          <a:custGeom>
            <a:avLst/>
            <a:gdLst/>
            <a:ahLst/>
            <a:cxnLst/>
            <a:rect l="l" t="t" r="r" b="b"/>
            <a:pathLst>
              <a:path w="5748020" h="640079">
                <a:moveTo>
                  <a:pt x="0" y="106679"/>
                </a:moveTo>
                <a:lnTo>
                  <a:pt x="8382" y="65150"/>
                </a:lnTo>
                <a:lnTo>
                  <a:pt x="31242" y="31241"/>
                </a:lnTo>
                <a:lnTo>
                  <a:pt x="65151" y="8381"/>
                </a:lnTo>
                <a:lnTo>
                  <a:pt x="106680" y="0"/>
                </a:lnTo>
                <a:lnTo>
                  <a:pt x="5640959" y="0"/>
                </a:lnTo>
                <a:lnTo>
                  <a:pt x="5682488" y="8382"/>
                </a:lnTo>
                <a:lnTo>
                  <a:pt x="5716396" y="31242"/>
                </a:lnTo>
                <a:lnTo>
                  <a:pt x="5739256" y="65151"/>
                </a:lnTo>
                <a:lnTo>
                  <a:pt x="5747639" y="106679"/>
                </a:lnTo>
                <a:lnTo>
                  <a:pt x="5747639" y="533400"/>
                </a:lnTo>
                <a:lnTo>
                  <a:pt x="5739257" y="574928"/>
                </a:lnTo>
                <a:lnTo>
                  <a:pt x="5716397" y="608838"/>
                </a:lnTo>
                <a:lnTo>
                  <a:pt x="5682488" y="631698"/>
                </a:lnTo>
                <a:lnTo>
                  <a:pt x="5640959" y="640080"/>
                </a:lnTo>
                <a:lnTo>
                  <a:pt x="106680" y="640080"/>
                </a:lnTo>
                <a:lnTo>
                  <a:pt x="65150" y="631698"/>
                </a:lnTo>
                <a:lnTo>
                  <a:pt x="31241" y="608838"/>
                </a:lnTo>
                <a:lnTo>
                  <a:pt x="8381" y="574928"/>
                </a:lnTo>
                <a:lnTo>
                  <a:pt x="0" y="533400"/>
                </a:lnTo>
                <a:lnTo>
                  <a:pt x="0" y="106679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03009" y="3460496"/>
            <a:ext cx="483743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Repurpose</a:t>
            </a:r>
            <a:r>
              <a:rPr kumimoji="0" sz="1400" b="0" i="0" u="none" strike="noStrike" kern="0" cap="none" spc="-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Cleveland</a:t>
            </a:r>
            <a:r>
              <a:rPr kumimoji="0" sz="1400" b="0" i="0" u="none" strike="noStrike" kern="0" cap="none" spc="-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Facility</a:t>
            </a:r>
            <a:r>
              <a:rPr kumimoji="0" sz="1400" b="0" i="0" u="none" strike="noStrike" kern="0" cap="none" spc="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Improvements</a:t>
            </a:r>
            <a:r>
              <a:rPr kumimoji="0" sz="1400" b="0" i="0" u="none" strike="noStrike" kern="0" cap="none" spc="5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to</a:t>
            </a:r>
            <a:r>
              <a:rPr kumimoji="0" sz="14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6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Dobbs</a:t>
            </a:r>
            <a:r>
              <a:rPr kumimoji="0" sz="1400" b="0" i="0" u="none" strike="noStrike" kern="0" cap="none" spc="7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14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Heritage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4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Academy</a:t>
            </a:r>
            <a:r>
              <a:rPr kumimoji="0" sz="1400" b="0" i="0" u="none" strike="noStrike" kern="0" cap="none" spc="125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(ESPLOST </a:t>
            </a: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Dependent)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72788" y="1386916"/>
            <a:ext cx="351790" cy="239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Heritage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Academy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049903" y="1944623"/>
            <a:ext cx="796290" cy="796290"/>
            <a:chOff x="4049903" y="1944623"/>
            <a:chExt cx="796290" cy="796290"/>
          </a:xfrm>
        </p:grpSpPr>
        <p:sp>
          <p:nvSpPr>
            <p:cNvPr id="33" name="object 33"/>
            <p:cNvSpPr/>
            <p:nvPr/>
          </p:nvSpPr>
          <p:spPr>
            <a:xfrm>
              <a:off x="4059428" y="1954148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388620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20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20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39" y="388620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059428" y="1954148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0" y="388620"/>
                  </a:moveTo>
                  <a:lnTo>
                    <a:pt x="3027" y="339872"/>
                  </a:lnTo>
                  <a:lnTo>
                    <a:pt x="11868" y="292931"/>
                  </a:lnTo>
                  <a:lnTo>
                    <a:pt x="26158" y="248161"/>
                  </a:lnTo>
                  <a:lnTo>
                    <a:pt x="45532" y="205927"/>
                  </a:lnTo>
                  <a:lnTo>
                    <a:pt x="69627" y="166592"/>
                  </a:lnTo>
                  <a:lnTo>
                    <a:pt x="98078" y="130521"/>
                  </a:lnTo>
                  <a:lnTo>
                    <a:pt x="130521" y="98078"/>
                  </a:lnTo>
                  <a:lnTo>
                    <a:pt x="166592" y="69627"/>
                  </a:lnTo>
                  <a:lnTo>
                    <a:pt x="205927" y="45532"/>
                  </a:lnTo>
                  <a:lnTo>
                    <a:pt x="248161" y="26158"/>
                  </a:lnTo>
                  <a:lnTo>
                    <a:pt x="292931" y="11868"/>
                  </a:lnTo>
                  <a:lnTo>
                    <a:pt x="339872" y="3027"/>
                  </a:lnTo>
                  <a:lnTo>
                    <a:pt x="388620" y="0"/>
                  </a:lnTo>
                  <a:lnTo>
                    <a:pt x="437367" y="3027"/>
                  </a:lnTo>
                  <a:lnTo>
                    <a:pt x="484308" y="11868"/>
                  </a:lnTo>
                  <a:lnTo>
                    <a:pt x="529078" y="26158"/>
                  </a:lnTo>
                  <a:lnTo>
                    <a:pt x="571312" y="45532"/>
                  </a:lnTo>
                  <a:lnTo>
                    <a:pt x="610647" y="69627"/>
                  </a:lnTo>
                  <a:lnTo>
                    <a:pt x="646718" y="98078"/>
                  </a:lnTo>
                  <a:lnTo>
                    <a:pt x="679161" y="130521"/>
                  </a:lnTo>
                  <a:lnTo>
                    <a:pt x="707612" y="166592"/>
                  </a:lnTo>
                  <a:lnTo>
                    <a:pt x="731707" y="205927"/>
                  </a:lnTo>
                  <a:lnTo>
                    <a:pt x="751081" y="248161"/>
                  </a:lnTo>
                  <a:lnTo>
                    <a:pt x="765371" y="292931"/>
                  </a:lnTo>
                  <a:lnTo>
                    <a:pt x="774212" y="339872"/>
                  </a:lnTo>
                  <a:lnTo>
                    <a:pt x="777239" y="388620"/>
                  </a:lnTo>
                  <a:lnTo>
                    <a:pt x="774212" y="437367"/>
                  </a:lnTo>
                  <a:lnTo>
                    <a:pt x="765371" y="484308"/>
                  </a:lnTo>
                  <a:lnTo>
                    <a:pt x="751081" y="529078"/>
                  </a:lnTo>
                  <a:lnTo>
                    <a:pt x="731707" y="571312"/>
                  </a:lnTo>
                  <a:lnTo>
                    <a:pt x="707612" y="610647"/>
                  </a:lnTo>
                  <a:lnTo>
                    <a:pt x="679161" y="646718"/>
                  </a:lnTo>
                  <a:lnTo>
                    <a:pt x="646718" y="679161"/>
                  </a:lnTo>
                  <a:lnTo>
                    <a:pt x="610647" y="707612"/>
                  </a:lnTo>
                  <a:lnTo>
                    <a:pt x="571312" y="731707"/>
                  </a:lnTo>
                  <a:lnTo>
                    <a:pt x="529078" y="751081"/>
                  </a:lnTo>
                  <a:lnTo>
                    <a:pt x="484308" y="765371"/>
                  </a:lnTo>
                  <a:lnTo>
                    <a:pt x="437367" y="774212"/>
                  </a:lnTo>
                  <a:lnTo>
                    <a:pt x="388620" y="777239"/>
                  </a:lnTo>
                  <a:lnTo>
                    <a:pt x="339872" y="774212"/>
                  </a:lnTo>
                  <a:lnTo>
                    <a:pt x="292931" y="765371"/>
                  </a:lnTo>
                  <a:lnTo>
                    <a:pt x="248161" y="751081"/>
                  </a:lnTo>
                  <a:lnTo>
                    <a:pt x="205927" y="731707"/>
                  </a:lnTo>
                  <a:lnTo>
                    <a:pt x="166592" y="707612"/>
                  </a:lnTo>
                  <a:lnTo>
                    <a:pt x="130521" y="679161"/>
                  </a:lnTo>
                  <a:lnTo>
                    <a:pt x="98078" y="646718"/>
                  </a:lnTo>
                  <a:lnTo>
                    <a:pt x="69627" y="610647"/>
                  </a:lnTo>
                  <a:lnTo>
                    <a:pt x="45532" y="571312"/>
                  </a:lnTo>
                  <a:lnTo>
                    <a:pt x="26158" y="529078"/>
                  </a:lnTo>
                  <a:lnTo>
                    <a:pt x="11868" y="484308"/>
                  </a:lnTo>
                  <a:lnTo>
                    <a:pt x="3027" y="437367"/>
                  </a:lnTo>
                  <a:lnTo>
                    <a:pt x="0" y="38862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231640" y="2271141"/>
            <a:ext cx="4330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Hutchinson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61157" y="1123950"/>
            <a:ext cx="1706880" cy="1626235"/>
          </a:xfrm>
          <a:custGeom>
            <a:avLst/>
            <a:gdLst/>
            <a:ahLst/>
            <a:cxnLst/>
            <a:rect l="l" t="t" r="r" b="b"/>
            <a:pathLst>
              <a:path w="1706879" h="1626235">
                <a:moveTo>
                  <a:pt x="0" y="1626235"/>
                </a:moveTo>
                <a:lnTo>
                  <a:pt x="1706498" y="1626235"/>
                </a:lnTo>
                <a:lnTo>
                  <a:pt x="1706498" y="0"/>
                </a:lnTo>
                <a:lnTo>
                  <a:pt x="0" y="0"/>
                </a:lnTo>
                <a:lnTo>
                  <a:pt x="0" y="1626235"/>
                </a:lnTo>
                <a:close/>
              </a:path>
            </a:pathLst>
          </a:custGeom>
          <a:ln w="19050">
            <a:solidFill>
              <a:srgbClr val="042333"/>
            </a:solidFill>
            <a:prstDash val="sys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45840" y="2808224"/>
            <a:ext cx="99695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9715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Boundary Realignment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196463" y="1956561"/>
            <a:ext cx="796290" cy="796290"/>
            <a:chOff x="3196463" y="1956561"/>
            <a:chExt cx="796290" cy="796290"/>
          </a:xfrm>
        </p:grpSpPr>
        <p:sp>
          <p:nvSpPr>
            <p:cNvPr id="39" name="object 39"/>
            <p:cNvSpPr/>
            <p:nvPr/>
          </p:nvSpPr>
          <p:spPr>
            <a:xfrm>
              <a:off x="3205988" y="1966086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388620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20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20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39" y="388620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3205988" y="1966086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0" y="388620"/>
                  </a:moveTo>
                  <a:lnTo>
                    <a:pt x="3027" y="339872"/>
                  </a:lnTo>
                  <a:lnTo>
                    <a:pt x="11868" y="292931"/>
                  </a:lnTo>
                  <a:lnTo>
                    <a:pt x="26158" y="248161"/>
                  </a:lnTo>
                  <a:lnTo>
                    <a:pt x="45532" y="205927"/>
                  </a:lnTo>
                  <a:lnTo>
                    <a:pt x="69627" y="166592"/>
                  </a:lnTo>
                  <a:lnTo>
                    <a:pt x="98078" y="130521"/>
                  </a:lnTo>
                  <a:lnTo>
                    <a:pt x="130521" y="98078"/>
                  </a:lnTo>
                  <a:lnTo>
                    <a:pt x="166592" y="69627"/>
                  </a:lnTo>
                  <a:lnTo>
                    <a:pt x="205927" y="45532"/>
                  </a:lnTo>
                  <a:lnTo>
                    <a:pt x="248161" y="26158"/>
                  </a:lnTo>
                  <a:lnTo>
                    <a:pt x="292931" y="11868"/>
                  </a:lnTo>
                  <a:lnTo>
                    <a:pt x="339872" y="3027"/>
                  </a:lnTo>
                  <a:lnTo>
                    <a:pt x="388620" y="0"/>
                  </a:lnTo>
                  <a:lnTo>
                    <a:pt x="437367" y="3027"/>
                  </a:lnTo>
                  <a:lnTo>
                    <a:pt x="484308" y="11868"/>
                  </a:lnTo>
                  <a:lnTo>
                    <a:pt x="529078" y="26158"/>
                  </a:lnTo>
                  <a:lnTo>
                    <a:pt x="571312" y="45532"/>
                  </a:lnTo>
                  <a:lnTo>
                    <a:pt x="610647" y="69627"/>
                  </a:lnTo>
                  <a:lnTo>
                    <a:pt x="646718" y="98078"/>
                  </a:lnTo>
                  <a:lnTo>
                    <a:pt x="679161" y="130521"/>
                  </a:lnTo>
                  <a:lnTo>
                    <a:pt x="707612" y="166592"/>
                  </a:lnTo>
                  <a:lnTo>
                    <a:pt x="731707" y="205927"/>
                  </a:lnTo>
                  <a:lnTo>
                    <a:pt x="751081" y="248161"/>
                  </a:lnTo>
                  <a:lnTo>
                    <a:pt x="765371" y="292931"/>
                  </a:lnTo>
                  <a:lnTo>
                    <a:pt x="774212" y="339872"/>
                  </a:lnTo>
                  <a:lnTo>
                    <a:pt x="777239" y="388620"/>
                  </a:lnTo>
                  <a:lnTo>
                    <a:pt x="774212" y="437367"/>
                  </a:lnTo>
                  <a:lnTo>
                    <a:pt x="765371" y="484308"/>
                  </a:lnTo>
                  <a:lnTo>
                    <a:pt x="751081" y="529078"/>
                  </a:lnTo>
                  <a:lnTo>
                    <a:pt x="731707" y="571312"/>
                  </a:lnTo>
                  <a:lnTo>
                    <a:pt x="707612" y="610647"/>
                  </a:lnTo>
                  <a:lnTo>
                    <a:pt x="679161" y="646718"/>
                  </a:lnTo>
                  <a:lnTo>
                    <a:pt x="646718" y="679161"/>
                  </a:lnTo>
                  <a:lnTo>
                    <a:pt x="610647" y="707612"/>
                  </a:lnTo>
                  <a:lnTo>
                    <a:pt x="571312" y="731707"/>
                  </a:lnTo>
                  <a:lnTo>
                    <a:pt x="529078" y="751081"/>
                  </a:lnTo>
                  <a:lnTo>
                    <a:pt x="484308" y="765371"/>
                  </a:lnTo>
                  <a:lnTo>
                    <a:pt x="437367" y="774212"/>
                  </a:lnTo>
                  <a:lnTo>
                    <a:pt x="388620" y="777239"/>
                  </a:lnTo>
                  <a:lnTo>
                    <a:pt x="339872" y="774212"/>
                  </a:lnTo>
                  <a:lnTo>
                    <a:pt x="292931" y="765371"/>
                  </a:lnTo>
                  <a:lnTo>
                    <a:pt x="248161" y="751081"/>
                  </a:lnTo>
                  <a:lnTo>
                    <a:pt x="205927" y="731707"/>
                  </a:lnTo>
                  <a:lnTo>
                    <a:pt x="166592" y="707612"/>
                  </a:lnTo>
                  <a:lnTo>
                    <a:pt x="130521" y="679161"/>
                  </a:lnTo>
                  <a:lnTo>
                    <a:pt x="98078" y="646718"/>
                  </a:lnTo>
                  <a:lnTo>
                    <a:pt x="69627" y="610647"/>
                  </a:lnTo>
                  <a:lnTo>
                    <a:pt x="45532" y="571312"/>
                  </a:lnTo>
                  <a:lnTo>
                    <a:pt x="26158" y="529078"/>
                  </a:lnTo>
                  <a:lnTo>
                    <a:pt x="11868" y="484308"/>
                  </a:lnTo>
                  <a:lnTo>
                    <a:pt x="3027" y="437367"/>
                  </a:lnTo>
                  <a:lnTo>
                    <a:pt x="0" y="38862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387344" y="2283079"/>
            <a:ext cx="4152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Humphries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206495" y="1106297"/>
            <a:ext cx="796290" cy="796290"/>
            <a:chOff x="3206495" y="1106297"/>
            <a:chExt cx="796290" cy="796290"/>
          </a:xfrm>
        </p:grpSpPr>
        <p:sp>
          <p:nvSpPr>
            <p:cNvPr id="43" name="object 43"/>
            <p:cNvSpPr/>
            <p:nvPr/>
          </p:nvSpPr>
          <p:spPr>
            <a:xfrm>
              <a:off x="3216020" y="1115822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388619" y="0"/>
                  </a:moveTo>
                  <a:lnTo>
                    <a:pt x="339872" y="3027"/>
                  </a:lnTo>
                  <a:lnTo>
                    <a:pt x="292931" y="11868"/>
                  </a:lnTo>
                  <a:lnTo>
                    <a:pt x="248161" y="26158"/>
                  </a:lnTo>
                  <a:lnTo>
                    <a:pt x="205927" y="45532"/>
                  </a:lnTo>
                  <a:lnTo>
                    <a:pt x="166592" y="69627"/>
                  </a:lnTo>
                  <a:lnTo>
                    <a:pt x="130521" y="98078"/>
                  </a:lnTo>
                  <a:lnTo>
                    <a:pt x="98078" y="130521"/>
                  </a:lnTo>
                  <a:lnTo>
                    <a:pt x="69627" y="166592"/>
                  </a:lnTo>
                  <a:lnTo>
                    <a:pt x="45532" y="205927"/>
                  </a:lnTo>
                  <a:lnTo>
                    <a:pt x="26158" y="248161"/>
                  </a:lnTo>
                  <a:lnTo>
                    <a:pt x="11868" y="292931"/>
                  </a:lnTo>
                  <a:lnTo>
                    <a:pt x="3027" y="339872"/>
                  </a:lnTo>
                  <a:lnTo>
                    <a:pt x="0" y="388619"/>
                  </a:lnTo>
                  <a:lnTo>
                    <a:pt x="3027" y="437367"/>
                  </a:lnTo>
                  <a:lnTo>
                    <a:pt x="11868" y="484308"/>
                  </a:lnTo>
                  <a:lnTo>
                    <a:pt x="26158" y="529078"/>
                  </a:lnTo>
                  <a:lnTo>
                    <a:pt x="45532" y="571312"/>
                  </a:lnTo>
                  <a:lnTo>
                    <a:pt x="69627" y="610647"/>
                  </a:lnTo>
                  <a:lnTo>
                    <a:pt x="98078" y="646718"/>
                  </a:lnTo>
                  <a:lnTo>
                    <a:pt x="130521" y="679161"/>
                  </a:lnTo>
                  <a:lnTo>
                    <a:pt x="166592" y="707612"/>
                  </a:lnTo>
                  <a:lnTo>
                    <a:pt x="205927" y="731707"/>
                  </a:lnTo>
                  <a:lnTo>
                    <a:pt x="248161" y="751081"/>
                  </a:lnTo>
                  <a:lnTo>
                    <a:pt x="292931" y="765371"/>
                  </a:lnTo>
                  <a:lnTo>
                    <a:pt x="339872" y="774212"/>
                  </a:lnTo>
                  <a:lnTo>
                    <a:pt x="388619" y="777239"/>
                  </a:lnTo>
                  <a:lnTo>
                    <a:pt x="437367" y="774212"/>
                  </a:lnTo>
                  <a:lnTo>
                    <a:pt x="484308" y="765371"/>
                  </a:lnTo>
                  <a:lnTo>
                    <a:pt x="529078" y="751081"/>
                  </a:lnTo>
                  <a:lnTo>
                    <a:pt x="571312" y="731707"/>
                  </a:lnTo>
                  <a:lnTo>
                    <a:pt x="610647" y="707612"/>
                  </a:lnTo>
                  <a:lnTo>
                    <a:pt x="646718" y="679161"/>
                  </a:lnTo>
                  <a:lnTo>
                    <a:pt x="679161" y="646718"/>
                  </a:lnTo>
                  <a:lnTo>
                    <a:pt x="707612" y="610647"/>
                  </a:lnTo>
                  <a:lnTo>
                    <a:pt x="731707" y="571312"/>
                  </a:lnTo>
                  <a:lnTo>
                    <a:pt x="751081" y="529078"/>
                  </a:lnTo>
                  <a:lnTo>
                    <a:pt x="765371" y="484308"/>
                  </a:lnTo>
                  <a:lnTo>
                    <a:pt x="774212" y="437367"/>
                  </a:lnTo>
                  <a:lnTo>
                    <a:pt x="777240" y="388619"/>
                  </a:lnTo>
                  <a:lnTo>
                    <a:pt x="774212" y="339872"/>
                  </a:lnTo>
                  <a:lnTo>
                    <a:pt x="765371" y="292931"/>
                  </a:lnTo>
                  <a:lnTo>
                    <a:pt x="751081" y="248161"/>
                  </a:lnTo>
                  <a:lnTo>
                    <a:pt x="731707" y="205927"/>
                  </a:lnTo>
                  <a:lnTo>
                    <a:pt x="707612" y="166592"/>
                  </a:lnTo>
                  <a:lnTo>
                    <a:pt x="679161" y="130521"/>
                  </a:lnTo>
                  <a:lnTo>
                    <a:pt x="646718" y="98078"/>
                  </a:lnTo>
                  <a:lnTo>
                    <a:pt x="610647" y="69627"/>
                  </a:lnTo>
                  <a:lnTo>
                    <a:pt x="571312" y="45532"/>
                  </a:lnTo>
                  <a:lnTo>
                    <a:pt x="529078" y="26158"/>
                  </a:lnTo>
                  <a:lnTo>
                    <a:pt x="484308" y="11868"/>
                  </a:lnTo>
                  <a:lnTo>
                    <a:pt x="437367" y="3027"/>
                  </a:lnTo>
                  <a:lnTo>
                    <a:pt x="38861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216020" y="1115822"/>
              <a:ext cx="777240" cy="777240"/>
            </a:xfrm>
            <a:custGeom>
              <a:avLst/>
              <a:gdLst/>
              <a:ahLst/>
              <a:cxnLst/>
              <a:rect l="l" t="t" r="r" b="b"/>
              <a:pathLst>
                <a:path w="777239" h="777239">
                  <a:moveTo>
                    <a:pt x="0" y="388619"/>
                  </a:moveTo>
                  <a:lnTo>
                    <a:pt x="3027" y="339872"/>
                  </a:lnTo>
                  <a:lnTo>
                    <a:pt x="11868" y="292931"/>
                  </a:lnTo>
                  <a:lnTo>
                    <a:pt x="26158" y="248161"/>
                  </a:lnTo>
                  <a:lnTo>
                    <a:pt x="45532" y="205927"/>
                  </a:lnTo>
                  <a:lnTo>
                    <a:pt x="69627" y="166592"/>
                  </a:lnTo>
                  <a:lnTo>
                    <a:pt x="98078" y="130521"/>
                  </a:lnTo>
                  <a:lnTo>
                    <a:pt x="130521" y="98078"/>
                  </a:lnTo>
                  <a:lnTo>
                    <a:pt x="166592" y="69627"/>
                  </a:lnTo>
                  <a:lnTo>
                    <a:pt x="205927" y="45532"/>
                  </a:lnTo>
                  <a:lnTo>
                    <a:pt x="248161" y="26158"/>
                  </a:lnTo>
                  <a:lnTo>
                    <a:pt x="292931" y="11868"/>
                  </a:lnTo>
                  <a:lnTo>
                    <a:pt x="339872" y="3027"/>
                  </a:lnTo>
                  <a:lnTo>
                    <a:pt x="388619" y="0"/>
                  </a:lnTo>
                  <a:lnTo>
                    <a:pt x="437367" y="3027"/>
                  </a:lnTo>
                  <a:lnTo>
                    <a:pt x="484308" y="11868"/>
                  </a:lnTo>
                  <a:lnTo>
                    <a:pt x="529078" y="26158"/>
                  </a:lnTo>
                  <a:lnTo>
                    <a:pt x="571312" y="45532"/>
                  </a:lnTo>
                  <a:lnTo>
                    <a:pt x="610647" y="69627"/>
                  </a:lnTo>
                  <a:lnTo>
                    <a:pt x="646718" y="98078"/>
                  </a:lnTo>
                  <a:lnTo>
                    <a:pt x="679161" y="130521"/>
                  </a:lnTo>
                  <a:lnTo>
                    <a:pt x="707612" y="166592"/>
                  </a:lnTo>
                  <a:lnTo>
                    <a:pt x="731707" y="205927"/>
                  </a:lnTo>
                  <a:lnTo>
                    <a:pt x="751081" y="248161"/>
                  </a:lnTo>
                  <a:lnTo>
                    <a:pt x="765371" y="292931"/>
                  </a:lnTo>
                  <a:lnTo>
                    <a:pt x="774212" y="339872"/>
                  </a:lnTo>
                  <a:lnTo>
                    <a:pt x="777240" y="388619"/>
                  </a:lnTo>
                  <a:lnTo>
                    <a:pt x="774212" y="437367"/>
                  </a:lnTo>
                  <a:lnTo>
                    <a:pt x="765371" y="484308"/>
                  </a:lnTo>
                  <a:lnTo>
                    <a:pt x="751081" y="529078"/>
                  </a:lnTo>
                  <a:lnTo>
                    <a:pt x="731707" y="571312"/>
                  </a:lnTo>
                  <a:lnTo>
                    <a:pt x="707612" y="610647"/>
                  </a:lnTo>
                  <a:lnTo>
                    <a:pt x="679161" y="646718"/>
                  </a:lnTo>
                  <a:lnTo>
                    <a:pt x="646718" y="679161"/>
                  </a:lnTo>
                  <a:lnTo>
                    <a:pt x="610647" y="707612"/>
                  </a:lnTo>
                  <a:lnTo>
                    <a:pt x="571312" y="731707"/>
                  </a:lnTo>
                  <a:lnTo>
                    <a:pt x="529078" y="751081"/>
                  </a:lnTo>
                  <a:lnTo>
                    <a:pt x="484308" y="765371"/>
                  </a:lnTo>
                  <a:lnTo>
                    <a:pt x="437367" y="774212"/>
                  </a:lnTo>
                  <a:lnTo>
                    <a:pt x="388619" y="777239"/>
                  </a:lnTo>
                  <a:lnTo>
                    <a:pt x="339872" y="774212"/>
                  </a:lnTo>
                  <a:lnTo>
                    <a:pt x="292931" y="765371"/>
                  </a:lnTo>
                  <a:lnTo>
                    <a:pt x="248161" y="751081"/>
                  </a:lnTo>
                  <a:lnTo>
                    <a:pt x="205927" y="731707"/>
                  </a:lnTo>
                  <a:lnTo>
                    <a:pt x="166592" y="707612"/>
                  </a:lnTo>
                  <a:lnTo>
                    <a:pt x="130521" y="679161"/>
                  </a:lnTo>
                  <a:lnTo>
                    <a:pt x="98078" y="646718"/>
                  </a:lnTo>
                  <a:lnTo>
                    <a:pt x="69627" y="610647"/>
                  </a:lnTo>
                  <a:lnTo>
                    <a:pt x="45532" y="571312"/>
                  </a:lnTo>
                  <a:lnTo>
                    <a:pt x="26158" y="529078"/>
                  </a:lnTo>
                  <a:lnTo>
                    <a:pt x="11868" y="484308"/>
                  </a:lnTo>
                  <a:lnTo>
                    <a:pt x="3027" y="437367"/>
                  </a:lnTo>
                  <a:lnTo>
                    <a:pt x="0" y="388619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3476625" y="1432686"/>
            <a:ext cx="2552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Dobbs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03224" y="730376"/>
            <a:ext cx="842010" cy="842010"/>
            <a:chOff x="503224" y="730376"/>
            <a:chExt cx="842010" cy="842010"/>
          </a:xfrm>
        </p:grpSpPr>
        <p:sp>
          <p:nvSpPr>
            <p:cNvPr id="47" name="object 47"/>
            <p:cNvSpPr/>
            <p:nvPr/>
          </p:nvSpPr>
          <p:spPr>
            <a:xfrm>
              <a:off x="512749" y="739901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492" y="2767"/>
                  </a:lnTo>
                  <a:lnTo>
                    <a:pt x="317131" y="10863"/>
                  </a:lnTo>
                  <a:lnTo>
                    <a:pt x="272704" y="23980"/>
                  </a:lnTo>
                  <a:lnTo>
                    <a:pt x="230521" y="41810"/>
                  </a:lnTo>
                  <a:lnTo>
                    <a:pt x="190890" y="64043"/>
                  </a:lnTo>
                  <a:lnTo>
                    <a:pt x="154120" y="90373"/>
                  </a:lnTo>
                  <a:lnTo>
                    <a:pt x="120519" y="120491"/>
                  </a:lnTo>
                  <a:lnTo>
                    <a:pt x="90397" y="154088"/>
                  </a:lnTo>
                  <a:lnTo>
                    <a:pt x="64062" y="190856"/>
                  </a:lnTo>
                  <a:lnTo>
                    <a:pt x="41823" y="230488"/>
                  </a:lnTo>
                  <a:lnTo>
                    <a:pt x="23988" y="272674"/>
                  </a:lnTo>
                  <a:lnTo>
                    <a:pt x="10867" y="317107"/>
                  </a:lnTo>
                  <a:lnTo>
                    <a:pt x="2768" y="363478"/>
                  </a:lnTo>
                  <a:lnTo>
                    <a:pt x="0" y="411480"/>
                  </a:lnTo>
                  <a:lnTo>
                    <a:pt x="2768" y="459457"/>
                  </a:lnTo>
                  <a:lnTo>
                    <a:pt x="10867" y="505812"/>
                  </a:lnTo>
                  <a:lnTo>
                    <a:pt x="23988" y="550234"/>
                  </a:lnTo>
                  <a:lnTo>
                    <a:pt x="41823" y="592416"/>
                  </a:lnTo>
                  <a:lnTo>
                    <a:pt x="64062" y="632046"/>
                  </a:lnTo>
                  <a:lnTo>
                    <a:pt x="90397" y="668818"/>
                  </a:lnTo>
                  <a:lnTo>
                    <a:pt x="120519" y="702421"/>
                  </a:lnTo>
                  <a:lnTo>
                    <a:pt x="154120" y="732546"/>
                  </a:lnTo>
                  <a:lnTo>
                    <a:pt x="190890" y="758884"/>
                  </a:lnTo>
                  <a:lnTo>
                    <a:pt x="230521" y="781127"/>
                  </a:lnTo>
                  <a:lnTo>
                    <a:pt x="272704" y="798965"/>
                  </a:lnTo>
                  <a:lnTo>
                    <a:pt x="317131" y="812089"/>
                  </a:lnTo>
                  <a:lnTo>
                    <a:pt x="363492" y="820190"/>
                  </a:lnTo>
                  <a:lnTo>
                    <a:pt x="411480" y="822960"/>
                  </a:lnTo>
                  <a:lnTo>
                    <a:pt x="459466" y="820190"/>
                  </a:lnTo>
                  <a:lnTo>
                    <a:pt x="505825" y="812089"/>
                  </a:lnTo>
                  <a:lnTo>
                    <a:pt x="550249" y="798965"/>
                  </a:lnTo>
                  <a:lnTo>
                    <a:pt x="592428" y="781127"/>
                  </a:lnTo>
                  <a:lnTo>
                    <a:pt x="632054" y="758884"/>
                  </a:lnTo>
                  <a:lnTo>
                    <a:pt x="668819" y="732546"/>
                  </a:lnTo>
                  <a:lnTo>
                    <a:pt x="702414" y="702421"/>
                  </a:lnTo>
                  <a:lnTo>
                    <a:pt x="732531" y="668818"/>
                  </a:lnTo>
                  <a:lnTo>
                    <a:pt x="758861" y="632046"/>
                  </a:lnTo>
                  <a:lnTo>
                    <a:pt x="781095" y="592416"/>
                  </a:lnTo>
                  <a:lnTo>
                    <a:pt x="798926" y="550234"/>
                  </a:lnTo>
                  <a:lnTo>
                    <a:pt x="812044" y="505812"/>
                  </a:lnTo>
                  <a:lnTo>
                    <a:pt x="820141" y="459457"/>
                  </a:lnTo>
                  <a:lnTo>
                    <a:pt x="822909" y="411480"/>
                  </a:lnTo>
                  <a:lnTo>
                    <a:pt x="820141" y="363478"/>
                  </a:lnTo>
                  <a:lnTo>
                    <a:pt x="812044" y="317107"/>
                  </a:lnTo>
                  <a:lnTo>
                    <a:pt x="798926" y="272674"/>
                  </a:lnTo>
                  <a:lnTo>
                    <a:pt x="781095" y="230488"/>
                  </a:lnTo>
                  <a:lnTo>
                    <a:pt x="758861" y="190856"/>
                  </a:lnTo>
                  <a:lnTo>
                    <a:pt x="732531" y="154088"/>
                  </a:lnTo>
                  <a:lnTo>
                    <a:pt x="702414" y="120491"/>
                  </a:lnTo>
                  <a:lnTo>
                    <a:pt x="668819" y="90373"/>
                  </a:lnTo>
                  <a:lnTo>
                    <a:pt x="632054" y="64043"/>
                  </a:lnTo>
                  <a:lnTo>
                    <a:pt x="592428" y="41810"/>
                  </a:lnTo>
                  <a:lnTo>
                    <a:pt x="550249" y="23980"/>
                  </a:lnTo>
                  <a:lnTo>
                    <a:pt x="505825" y="10863"/>
                  </a:lnTo>
                  <a:lnTo>
                    <a:pt x="459466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12749" y="739901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80"/>
                  </a:moveTo>
                  <a:lnTo>
                    <a:pt x="2768" y="363478"/>
                  </a:lnTo>
                  <a:lnTo>
                    <a:pt x="10867" y="317107"/>
                  </a:lnTo>
                  <a:lnTo>
                    <a:pt x="23988" y="272674"/>
                  </a:lnTo>
                  <a:lnTo>
                    <a:pt x="41823" y="230488"/>
                  </a:lnTo>
                  <a:lnTo>
                    <a:pt x="64062" y="190856"/>
                  </a:lnTo>
                  <a:lnTo>
                    <a:pt x="90397" y="154088"/>
                  </a:lnTo>
                  <a:lnTo>
                    <a:pt x="120519" y="120491"/>
                  </a:lnTo>
                  <a:lnTo>
                    <a:pt x="154120" y="90373"/>
                  </a:lnTo>
                  <a:lnTo>
                    <a:pt x="190890" y="64043"/>
                  </a:lnTo>
                  <a:lnTo>
                    <a:pt x="230521" y="41810"/>
                  </a:lnTo>
                  <a:lnTo>
                    <a:pt x="272704" y="23980"/>
                  </a:lnTo>
                  <a:lnTo>
                    <a:pt x="317131" y="10863"/>
                  </a:lnTo>
                  <a:lnTo>
                    <a:pt x="363492" y="2767"/>
                  </a:lnTo>
                  <a:lnTo>
                    <a:pt x="411480" y="0"/>
                  </a:lnTo>
                  <a:lnTo>
                    <a:pt x="459466" y="2767"/>
                  </a:lnTo>
                  <a:lnTo>
                    <a:pt x="505825" y="10863"/>
                  </a:lnTo>
                  <a:lnTo>
                    <a:pt x="550249" y="23980"/>
                  </a:lnTo>
                  <a:lnTo>
                    <a:pt x="592428" y="41810"/>
                  </a:lnTo>
                  <a:lnTo>
                    <a:pt x="632054" y="64043"/>
                  </a:lnTo>
                  <a:lnTo>
                    <a:pt x="668819" y="90373"/>
                  </a:lnTo>
                  <a:lnTo>
                    <a:pt x="702414" y="120491"/>
                  </a:lnTo>
                  <a:lnTo>
                    <a:pt x="732531" y="154088"/>
                  </a:lnTo>
                  <a:lnTo>
                    <a:pt x="758861" y="190856"/>
                  </a:lnTo>
                  <a:lnTo>
                    <a:pt x="781095" y="230488"/>
                  </a:lnTo>
                  <a:lnTo>
                    <a:pt x="798926" y="272674"/>
                  </a:lnTo>
                  <a:lnTo>
                    <a:pt x="812044" y="317107"/>
                  </a:lnTo>
                  <a:lnTo>
                    <a:pt x="820141" y="363478"/>
                  </a:lnTo>
                  <a:lnTo>
                    <a:pt x="822909" y="411480"/>
                  </a:lnTo>
                  <a:lnTo>
                    <a:pt x="820141" y="459457"/>
                  </a:lnTo>
                  <a:lnTo>
                    <a:pt x="812044" y="505812"/>
                  </a:lnTo>
                  <a:lnTo>
                    <a:pt x="798926" y="550234"/>
                  </a:lnTo>
                  <a:lnTo>
                    <a:pt x="781095" y="592416"/>
                  </a:lnTo>
                  <a:lnTo>
                    <a:pt x="758861" y="632046"/>
                  </a:lnTo>
                  <a:lnTo>
                    <a:pt x="732531" y="668818"/>
                  </a:lnTo>
                  <a:lnTo>
                    <a:pt x="702414" y="702421"/>
                  </a:lnTo>
                  <a:lnTo>
                    <a:pt x="668819" y="732546"/>
                  </a:lnTo>
                  <a:lnTo>
                    <a:pt x="632054" y="758884"/>
                  </a:lnTo>
                  <a:lnTo>
                    <a:pt x="592428" y="781127"/>
                  </a:lnTo>
                  <a:lnTo>
                    <a:pt x="550249" y="798965"/>
                  </a:lnTo>
                  <a:lnTo>
                    <a:pt x="505825" y="812089"/>
                  </a:lnTo>
                  <a:lnTo>
                    <a:pt x="459466" y="820190"/>
                  </a:lnTo>
                  <a:lnTo>
                    <a:pt x="411480" y="822960"/>
                  </a:lnTo>
                  <a:lnTo>
                    <a:pt x="363492" y="820190"/>
                  </a:lnTo>
                  <a:lnTo>
                    <a:pt x="317131" y="812089"/>
                  </a:lnTo>
                  <a:lnTo>
                    <a:pt x="272704" y="798965"/>
                  </a:lnTo>
                  <a:lnTo>
                    <a:pt x="230521" y="781127"/>
                  </a:lnTo>
                  <a:lnTo>
                    <a:pt x="190890" y="758884"/>
                  </a:lnTo>
                  <a:lnTo>
                    <a:pt x="154120" y="732546"/>
                  </a:lnTo>
                  <a:lnTo>
                    <a:pt x="120519" y="702421"/>
                  </a:lnTo>
                  <a:lnTo>
                    <a:pt x="90397" y="668818"/>
                  </a:lnTo>
                  <a:lnTo>
                    <a:pt x="64062" y="632046"/>
                  </a:lnTo>
                  <a:lnTo>
                    <a:pt x="41823" y="592416"/>
                  </a:lnTo>
                  <a:lnTo>
                    <a:pt x="23988" y="550234"/>
                  </a:lnTo>
                  <a:lnTo>
                    <a:pt x="10867" y="505812"/>
                  </a:lnTo>
                  <a:lnTo>
                    <a:pt x="2768" y="459457"/>
                  </a:lnTo>
                  <a:lnTo>
                    <a:pt x="0" y="41148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06627" y="1070228"/>
            <a:ext cx="43624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Cleveland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48271" y="708279"/>
            <a:ext cx="2691130" cy="2629535"/>
            <a:chOff x="448271" y="708279"/>
            <a:chExt cx="2691130" cy="2629535"/>
          </a:xfrm>
        </p:grpSpPr>
        <p:sp>
          <p:nvSpPr>
            <p:cNvPr id="51" name="object 51"/>
            <p:cNvSpPr/>
            <p:nvPr/>
          </p:nvSpPr>
          <p:spPr>
            <a:xfrm>
              <a:off x="457796" y="717804"/>
              <a:ext cx="2672080" cy="2610485"/>
            </a:xfrm>
            <a:custGeom>
              <a:avLst/>
              <a:gdLst/>
              <a:ahLst/>
              <a:cxnLst/>
              <a:rect l="l" t="t" r="r" b="b"/>
              <a:pathLst>
                <a:path w="2672080" h="2610485">
                  <a:moveTo>
                    <a:pt x="0" y="0"/>
                  </a:moveTo>
                  <a:lnTo>
                    <a:pt x="1736128" y="0"/>
                  </a:lnTo>
                  <a:lnTo>
                    <a:pt x="1736128" y="1140206"/>
                  </a:lnTo>
                  <a:lnTo>
                    <a:pt x="2019465" y="1140206"/>
                  </a:lnTo>
                  <a:lnTo>
                    <a:pt x="2019465" y="814070"/>
                  </a:lnTo>
                  <a:lnTo>
                    <a:pt x="2671991" y="1305052"/>
                  </a:lnTo>
                  <a:lnTo>
                    <a:pt x="2019465" y="1796034"/>
                  </a:lnTo>
                  <a:lnTo>
                    <a:pt x="2019465" y="1470025"/>
                  </a:lnTo>
                  <a:lnTo>
                    <a:pt x="1736128" y="1470025"/>
                  </a:lnTo>
                  <a:lnTo>
                    <a:pt x="1736128" y="2610231"/>
                  </a:lnTo>
                  <a:lnTo>
                    <a:pt x="0" y="261023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12749" y="1591309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492" y="2767"/>
                  </a:lnTo>
                  <a:lnTo>
                    <a:pt x="317131" y="10863"/>
                  </a:lnTo>
                  <a:lnTo>
                    <a:pt x="272704" y="23980"/>
                  </a:lnTo>
                  <a:lnTo>
                    <a:pt x="230521" y="41810"/>
                  </a:lnTo>
                  <a:lnTo>
                    <a:pt x="190890" y="64043"/>
                  </a:lnTo>
                  <a:lnTo>
                    <a:pt x="154120" y="90373"/>
                  </a:lnTo>
                  <a:lnTo>
                    <a:pt x="120519" y="120491"/>
                  </a:lnTo>
                  <a:lnTo>
                    <a:pt x="90397" y="154088"/>
                  </a:lnTo>
                  <a:lnTo>
                    <a:pt x="64062" y="190856"/>
                  </a:lnTo>
                  <a:lnTo>
                    <a:pt x="41823" y="230488"/>
                  </a:lnTo>
                  <a:lnTo>
                    <a:pt x="23988" y="272674"/>
                  </a:lnTo>
                  <a:lnTo>
                    <a:pt x="10867" y="317107"/>
                  </a:lnTo>
                  <a:lnTo>
                    <a:pt x="2768" y="363478"/>
                  </a:lnTo>
                  <a:lnTo>
                    <a:pt x="0" y="411479"/>
                  </a:lnTo>
                  <a:lnTo>
                    <a:pt x="2768" y="459457"/>
                  </a:lnTo>
                  <a:lnTo>
                    <a:pt x="10867" y="505812"/>
                  </a:lnTo>
                  <a:lnTo>
                    <a:pt x="23988" y="550234"/>
                  </a:lnTo>
                  <a:lnTo>
                    <a:pt x="41823" y="592416"/>
                  </a:lnTo>
                  <a:lnTo>
                    <a:pt x="64062" y="632046"/>
                  </a:lnTo>
                  <a:lnTo>
                    <a:pt x="90397" y="668818"/>
                  </a:lnTo>
                  <a:lnTo>
                    <a:pt x="120519" y="702421"/>
                  </a:lnTo>
                  <a:lnTo>
                    <a:pt x="154120" y="732546"/>
                  </a:lnTo>
                  <a:lnTo>
                    <a:pt x="190890" y="758884"/>
                  </a:lnTo>
                  <a:lnTo>
                    <a:pt x="230521" y="781127"/>
                  </a:lnTo>
                  <a:lnTo>
                    <a:pt x="272704" y="798965"/>
                  </a:lnTo>
                  <a:lnTo>
                    <a:pt x="317131" y="812089"/>
                  </a:lnTo>
                  <a:lnTo>
                    <a:pt x="363492" y="820190"/>
                  </a:lnTo>
                  <a:lnTo>
                    <a:pt x="411480" y="822960"/>
                  </a:lnTo>
                  <a:lnTo>
                    <a:pt x="459466" y="820190"/>
                  </a:lnTo>
                  <a:lnTo>
                    <a:pt x="505825" y="812089"/>
                  </a:lnTo>
                  <a:lnTo>
                    <a:pt x="550249" y="798965"/>
                  </a:lnTo>
                  <a:lnTo>
                    <a:pt x="592428" y="781127"/>
                  </a:lnTo>
                  <a:lnTo>
                    <a:pt x="632054" y="758884"/>
                  </a:lnTo>
                  <a:lnTo>
                    <a:pt x="668819" y="732546"/>
                  </a:lnTo>
                  <a:lnTo>
                    <a:pt x="702414" y="702421"/>
                  </a:lnTo>
                  <a:lnTo>
                    <a:pt x="732531" y="668818"/>
                  </a:lnTo>
                  <a:lnTo>
                    <a:pt x="758861" y="632046"/>
                  </a:lnTo>
                  <a:lnTo>
                    <a:pt x="781095" y="592416"/>
                  </a:lnTo>
                  <a:lnTo>
                    <a:pt x="798926" y="550234"/>
                  </a:lnTo>
                  <a:lnTo>
                    <a:pt x="812044" y="505812"/>
                  </a:lnTo>
                  <a:lnTo>
                    <a:pt x="820141" y="459457"/>
                  </a:lnTo>
                  <a:lnTo>
                    <a:pt x="822909" y="411479"/>
                  </a:lnTo>
                  <a:lnTo>
                    <a:pt x="820141" y="363478"/>
                  </a:lnTo>
                  <a:lnTo>
                    <a:pt x="812044" y="317107"/>
                  </a:lnTo>
                  <a:lnTo>
                    <a:pt x="798926" y="272674"/>
                  </a:lnTo>
                  <a:lnTo>
                    <a:pt x="781095" y="230488"/>
                  </a:lnTo>
                  <a:lnTo>
                    <a:pt x="758861" y="190856"/>
                  </a:lnTo>
                  <a:lnTo>
                    <a:pt x="732531" y="154088"/>
                  </a:lnTo>
                  <a:lnTo>
                    <a:pt x="702414" y="120491"/>
                  </a:lnTo>
                  <a:lnTo>
                    <a:pt x="668819" y="90373"/>
                  </a:lnTo>
                  <a:lnTo>
                    <a:pt x="632054" y="64043"/>
                  </a:lnTo>
                  <a:lnTo>
                    <a:pt x="592428" y="41810"/>
                  </a:lnTo>
                  <a:lnTo>
                    <a:pt x="550249" y="23980"/>
                  </a:lnTo>
                  <a:lnTo>
                    <a:pt x="505825" y="10863"/>
                  </a:lnTo>
                  <a:lnTo>
                    <a:pt x="459466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12749" y="1591309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79"/>
                  </a:moveTo>
                  <a:lnTo>
                    <a:pt x="2768" y="363478"/>
                  </a:lnTo>
                  <a:lnTo>
                    <a:pt x="10867" y="317107"/>
                  </a:lnTo>
                  <a:lnTo>
                    <a:pt x="23988" y="272674"/>
                  </a:lnTo>
                  <a:lnTo>
                    <a:pt x="41823" y="230488"/>
                  </a:lnTo>
                  <a:lnTo>
                    <a:pt x="64062" y="190856"/>
                  </a:lnTo>
                  <a:lnTo>
                    <a:pt x="90397" y="154088"/>
                  </a:lnTo>
                  <a:lnTo>
                    <a:pt x="120519" y="120491"/>
                  </a:lnTo>
                  <a:lnTo>
                    <a:pt x="154120" y="90373"/>
                  </a:lnTo>
                  <a:lnTo>
                    <a:pt x="190890" y="64043"/>
                  </a:lnTo>
                  <a:lnTo>
                    <a:pt x="230521" y="41810"/>
                  </a:lnTo>
                  <a:lnTo>
                    <a:pt x="272704" y="23980"/>
                  </a:lnTo>
                  <a:lnTo>
                    <a:pt x="317131" y="10863"/>
                  </a:lnTo>
                  <a:lnTo>
                    <a:pt x="363492" y="2767"/>
                  </a:lnTo>
                  <a:lnTo>
                    <a:pt x="411480" y="0"/>
                  </a:lnTo>
                  <a:lnTo>
                    <a:pt x="459466" y="2767"/>
                  </a:lnTo>
                  <a:lnTo>
                    <a:pt x="505825" y="10863"/>
                  </a:lnTo>
                  <a:lnTo>
                    <a:pt x="550249" y="23980"/>
                  </a:lnTo>
                  <a:lnTo>
                    <a:pt x="592428" y="41810"/>
                  </a:lnTo>
                  <a:lnTo>
                    <a:pt x="632054" y="64043"/>
                  </a:lnTo>
                  <a:lnTo>
                    <a:pt x="668819" y="90373"/>
                  </a:lnTo>
                  <a:lnTo>
                    <a:pt x="702414" y="120491"/>
                  </a:lnTo>
                  <a:lnTo>
                    <a:pt x="732531" y="154088"/>
                  </a:lnTo>
                  <a:lnTo>
                    <a:pt x="758861" y="190856"/>
                  </a:lnTo>
                  <a:lnTo>
                    <a:pt x="781095" y="230488"/>
                  </a:lnTo>
                  <a:lnTo>
                    <a:pt x="798926" y="272674"/>
                  </a:lnTo>
                  <a:lnTo>
                    <a:pt x="812044" y="317107"/>
                  </a:lnTo>
                  <a:lnTo>
                    <a:pt x="820141" y="363478"/>
                  </a:lnTo>
                  <a:lnTo>
                    <a:pt x="822909" y="411479"/>
                  </a:lnTo>
                  <a:lnTo>
                    <a:pt x="820141" y="459457"/>
                  </a:lnTo>
                  <a:lnTo>
                    <a:pt x="812044" y="505812"/>
                  </a:lnTo>
                  <a:lnTo>
                    <a:pt x="798926" y="550234"/>
                  </a:lnTo>
                  <a:lnTo>
                    <a:pt x="781095" y="592416"/>
                  </a:lnTo>
                  <a:lnTo>
                    <a:pt x="758861" y="632046"/>
                  </a:lnTo>
                  <a:lnTo>
                    <a:pt x="732531" y="668818"/>
                  </a:lnTo>
                  <a:lnTo>
                    <a:pt x="702414" y="702421"/>
                  </a:lnTo>
                  <a:lnTo>
                    <a:pt x="668819" y="732546"/>
                  </a:lnTo>
                  <a:lnTo>
                    <a:pt x="632054" y="758884"/>
                  </a:lnTo>
                  <a:lnTo>
                    <a:pt x="592428" y="781127"/>
                  </a:lnTo>
                  <a:lnTo>
                    <a:pt x="550249" y="798965"/>
                  </a:lnTo>
                  <a:lnTo>
                    <a:pt x="505825" y="812089"/>
                  </a:lnTo>
                  <a:lnTo>
                    <a:pt x="459466" y="820190"/>
                  </a:lnTo>
                  <a:lnTo>
                    <a:pt x="411480" y="822960"/>
                  </a:lnTo>
                  <a:lnTo>
                    <a:pt x="363492" y="820190"/>
                  </a:lnTo>
                  <a:lnTo>
                    <a:pt x="317131" y="812089"/>
                  </a:lnTo>
                  <a:lnTo>
                    <a:pt x="272704" y="798965"/>
                  </a:lnTo>
                  <a:lnTo>
                    <a:pt x="230521" y="781127"/>
                  </a:lnTo>
                  <a:lnTo>
                    <a:pt x="190890" y="758884"/>
                  </a:lnTo>
                  <a:lnTo>
                    <a:pt x="154120" y="732546"/>
                  </a:lnTo>
                  <a:lnTo>
                    <a:pt x="120519" y="702421"/>
                  </a:lnTo>
                  <a:lnTo>
                    <a:pt x="90397" y="668818"/>
                  </a:lnTo>
                  <a:lnTo>
                    <a:pt x="64062" y="632046"/>
                  </a:lnTo>
                  <a:lnTo>
                    <a:pt x="41823" y="592416"/>
                  </a:lnTo>
                  <a:lnTo>
                    <a:pt x="23988" y="550234"/>
                  </a:lnTo>
                  <a:lnTo>
                    <a:pt x="10867" y="505812"/>
                  </a:lnTo>
                  <a:lnTo>
                    <a:pt x="2768" y="459457"/>
                  </a:lnTo>
                  <a:lnTo>
                    <a:pt x="0" y="411479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764844" y="1921891"/>
            <a:ext cx="3175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Dobbs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503224" y="2433192"/>
            <a:ext cx="842010" cy="842010"/>
            <a:chOff x="503224" y="2433192"/>
            <a:chExt cx="842010" cy="842010"/>
          </a:xfrm>
        </p:grpSpPr>
        <p:sp>
          <p:nvSpPr>
            <p:cNvPr id="56" name="object 56"/>
            <p:cNvSpPr/>
            <p:nvPr/>
          </p:nvSpPr>
          <p:spPr>
            <a:xfrm>
              <a:off x="512749" y="2442717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492" y="2767"/>
                  </a:lnTo>
                  <a:lnTo>
                    <a:pt x="317131" y="10863"/>
                  </a:lnTo>
                  <a:lnTo>
                    <a:pt x="272704" y="23980"/>
                  </a:lnTo>
                  <a:lnTo>
                    <a:pt x="230521" y="41810"/>
                  </a:lnTo>
                  <a:lnTo>
                    <a:pt x="190890" y="64043"/>
                  </a:lnTo>
                  <a:lnTo>
                    <a:pt x="154120" y="90373"/>
                  </a:lnTo>
                  <a:lnTo>
                    <a:pt x="120519" y="120491"/>
                  </a:lnTo>
                  <a:lnTo>
                    <a:pt x="90397" y="154088"/>
                  </a:lnTo>
                  <a:lnTo>
                    <a:pt x="64062" y="190856"/>
                  </a:lnTo>
                  <a:lnTo>
                    <a:pt x="41823" y="230488"/>
                  </a:lnTo>
                  <a:lnTo>
                    <a:pt x="23988" y="272674"/>
                  </a:lnTo>
                  <a:lnTo>
                    <a:pt x="10867" y="317107"/>
                  </a:lnTo>
                  <a:lnTo>
                    <a:pt x="2768" y="363478"/>
                  </a:lnTo>
                  <a:lnTo>
                    <a:pt x="0" y="411480"/>
                  </a:lnTo>
                  <a:lnTo>
                    <a:pt x="2768" y="459457"/>
                  </a:lnTo>
                  <a:lnTo>
                    <a:pt x="10867" y="505812"/>
                  </a:lnTo>
                  <a:lnTo>
                    <a:pt x="23988" y="550234"/>
                  </a:lnTo>
                  <a:lnTo>
                    <a:pt x="41823" y="592416"/>
                  </a:lnTo>
                  <a:lnTo>
                    <a:pt x="64062" y="632046"/>
                  </a:lnTo>
                  <a:lnTo>
                    <a:pt x="90397" y="668818"/>
                  </a:lnTo>
                  <a:lnTo>
                    <a:pt x="120519" y="702421"/>
                  </a:lnTo>
                  <a:lnTo>
                    <a:pt x="154120" y="732546"/>
                  </a:lnTo>
                  <a:lnTo>
                    <a:pt x="190890" y="758884"/>
                  </a:lnTo>
                  <a:lnTo>
                    <a:pt x="230521" y="781127"/>
                  </a:lnTo>
                  <a:lnTo>
                    <a:pt x="272704" y="798965"/>
                  </a:lnTo>
                  <a:lnTo>
                    <a:pt x="317131" y="812089"/>
                  </a:lnTo>
                  <a:lnTo>
                    <a:pt x="363492" y="820190"/>
                  </a:lnTo>
                  <a:lnTo>
                    <a:pt x="411480" y="822960"/>
                  </a:lnTo>
                  <a:lnTo>
                    <a:pt x="459466" y="820190"/>
                  </a:lnTo>
                  <a:lnTo>
                    <a:pt x="505825" y="812089"/>
                  </a:lnTo>
                  <a:lnTo>
                    <a:pt x="550249" y="798965"/>
                  </a:lnTo>
                  <a:lnTo>
                    <a:pt x="592428" y="781127"/>
                  </a:lnTo>
                  <a:lnTo>
                    <a:pt x="632054" y="758884"/>
                  </a:lnTo>
                  <a:lnTo>
                    <a:pt x="668819" y="732546"/>
                  </a:lnTo>
                  <a:lnTo>
                    <a:pt x="702414" y="702421"/>
                  </a:lnTo>
                  <a:lnTo>
                    <a:pt x="732531" y="668818"/>
                  </a:lnTo>
                  <a:lnTo>
                    <a:pt x="758861" y="632046"/>
                  </a:lnTo>
                  <a:lnTo>
                    <a:pt x="781095" y="592416"/>
                  </a:lnTo>
                  <a:lnTo>
                    <a:pt x="798926" y="550234"/>
                  </a:lnTo>
                  <a:lnTo>
                    <a:pt x="812044" y="505812"/>
                  </a:lnTo>
                  <a:lnTo>
                    <a:pt x="820141" y="459457"/>
                  </a:lnTo>
                  <a:lnTo>
                    <a:pt x="822909" y="411480"/>
                  </a:lnTo>
                  <a:lnTo>
                    <a:pt x="820141" y="363478"/>
                  </a:lnTo>
                  <a:lnTo>
                    <a:pt x="812044" y="317107"/>
                  </a:lnTo>
                  <a:lnTo>
                    <a:pt x="798926" y="272674"/>
                  </a:lnTo>
                  <a:lnTo>
                    <a:pt x="781095" y="230488"/>
                  </a:lnTo>
                  <a:lnTo>
                    <a:pt x="758861" y="190856"/>
                  </a:lnTo>
                  <a:lnTo>
                    <a:pt x="732531" y="154088"/>
                  </a:lnTo>
                  <a:lnTo>
                    <a:pt x="702414" y="120491"/>
                  </a:lnTo>
                  <a:lnTo>
                    <a:pt x="668819" y="90373"/>
                  </a:lnTo>
                  <a:lnTo>
                    <a:pt x="632054" y="64043"/>
                  </a:lnTo>
                  <a:lnTo>
                    <a:pt x="592428" y="41810"/>
                  </a:lnTo>
                  <a:lnTo>
                    <a:pt x="550249" y="23980"/>
                  </a:lnTo>
                  <a:lnTo>
                    <a:pt x="505825" y="10863"/>
                  </a:lnTo>
                  <a:lnTo>
                    <a:pt x="459466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12749" y="2442717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80"/>
                  </a:moveTo>
                  <a:lnTo>
                    <a:pt x="2768" y="363478"/>
                  </a:lnTo>
                  <a:lnTo>
                    <a:pt x="10867" y="317107"/>
                  </a:lnTo>
                  <a:lnTo>
                    <a:pt x="23988" y="272674"/>
                  </a:lnTo>
                  <a:lnTo>
                    <a:pt x="41823" y="230488"/>
                  </a:lnTo>
                  <a:lnTo>
                    <a:pt x="64062" y="190856"/>
                  </a:lnTo>
                  <a:lnTo>
                    <a:pt x="90397" y="154088"/>
                  </a:lnTo>
                  <a:lnTo>
                    <a:pt x="120519" y="120491"/>
                  </a:lnTo>
                  <a:lnTo>
                    <a:pt x="154120" y="90373"/>
                  </a:lnTo>
                  <a:lnTo>
                    <a:pt x="190890" y="64043"/>
                  </a:lnTo>
                  <a:lnTo>
                    <a:pt x="230521" y="41810"/>
                  </a:lnTo>
                  <a:lnTo>
                    <a:pt x="272704" y="23980"/>
                  </a:lnTo>
                  <a:lnTo>
                    <a:pt x="317131" y="10863"/>
                  </a:lnTo>
                  <a:lnTo>
                    <a:pt x="363492" y="2767"/>
                  </a:lnTo>
                  <a:lnTo>
                    <a:pt x="411480" y="0"/>
                  </a:lnTo>
                  <a:lnTo>
                    <a:pt x="459466" y="2767"/>
                  </a:lnTo>
                  <a:lnTo>
                    <a:pt x="505825" y="10863"/>
                  </a:lnTo>
                  <a:lnTo>
                    <a:pt x="550249" y="23980"/>
                  </a:lnTo>
                  <a:lnTo>
                    <a:pt x="592428" y="41810"/>
                  </a:lnTo>
                  <a:lnTo>
                    <a:pt x="632054" y="64043"/>
                  </a:lnTo>
                  <a:lnTo>
                    <a:pt x="668819" y="90373"/>
                  </a:lnTo>
                  <a:lnTo>
                    <a:pt x="702414" y="120491"/>
                  </a:lnTo>
                  <a:lnTo>
                    <a:pt x="732531" y="154088"/>
                  </a:lnTo>
                  <a:lnTo>
                    <a:pt x="758861" y="190856"/>
                  </a:lnTo>
                  <a:lnTo>
                    <a:pt x="781095" y="230488"/>
                  </a:lnTo>
                  <a:lnTo>
                    <a:pt x="798926" y="272674"/>
                  </a:lnTo>
                  <a:lnTo>
                    <a:pt x="812044" y="317107"/>
                  </a:lnTo>
                  <a:lnTo>
                    <a:pt x="820141" y="363478"/>
                  </a:lnTo>
                  <a:lnTo>
                    <a:pt x="822909" y="411480"/>
                  </a:lnTo>
                  <a:lnTo>
                    <a:pt x="820141" y="459457"/>
                  </a:lnTo>
                  <a:lnTo>
                    <a:pt x="812044" y="505812"/>
                  </a:lnTo>
                  <a:lnTo>
                    <a:pt x="798926" y="550234"/>
                  </a:lnTo>
                  <a:lnTo>
                    <a:pt x="781095" y="592416"/>
                  </a:lnTo>
                  <a:lnTo>
                    <a:pt x="758861" y="632046"/>
                  </a:lnTo>
                  <a:lnTo>
                    <a:pt x="732531" y="668818"/>
                  </a:lnTo>
                  <a:lnTo>
                    <a:pt x="702414" y="702421"/>
                  </a:lnTo>
                  <a:lnTo>
                    <a:pt x="668819" y="732546"/>
                  </a:lnTo>
                  <a:lnTo>
                    <a:pt x="632054" y="758884"/>
                  </a:lnTo>
                  <a:lnTo>
                    <a:pt x="592428" y="781127"/>
                  </a:lnTo>
                  <a:lnTo>
                    <a:pt x="550249" y="798965"/>
                  </a:lnTo>
                  <a:lnTo>
                    <a:pt x="505825" y="812089"/>
                  </a:lnTo>
                  <a:lnTo>
                    <a:pt x="459466" y="820190"/>
                  </a:lnTo>
                  <a:lnTo>
                    <a:pt x="411480" y="822960"/>
                  </a:lnTo>
                  <a:lnTo>
                    <a:pt x="363492" y="820190"/>
                  </a:lnTo>
                  <a:lnTo>
                    <a:pt x="317131" y="812089"/>
                  </a:lnTo>
                  <a:lnTo>
                    <a:pt x="272704" y="798965"/>
                  </a:lnTo>
                  <a:lnTo>
                    <a:pt x="230521" y="781127"/>
                  </a:lnTo>
                  <a:lnTo>
                    <a:pt x="190890" y="758884"/>
                  </a:lnTo>
                  <a:lnTo>
                    <a:pt x="154120" y="732546"/>
                  </a:lnTo>
                  <a:lnTo>
                    <a:pt x="120519" y="702421"/>
                  </a:lnTo>
                  <a:lnTo>
                    <a:pt x="90397" y="668818"/>
                  </a:lnTo>
                  <a:lnTo>
                    <a:pt x="64062" y="632046"/>
                  </a:lnTo>
                  <a:lnTo>
                    <a:pt x="41823" y="592416"/>
                  </a:lnTo>
                  <a:lnTo>
                    <a:pt x="23988" y="550234"/>
                  </a:lnTo>
                  <a:lnTo>
                    <a:pt x="10867" y="505812"/>
                  </a:lnTo>
                  <a:lnTo>
                    <a:pt x="2768" y="459457"/>
                  </a:lnTo>
                  <a:lnTo>
                    <a:pt x="0" y="41148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05104" y="2712466"/>
            <a:ext cx="43751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1968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Heritage</a:t>
            </a:r>
            <a:r>
              <a:rPr kumimoji="0" sz="800" b="0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Academy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1331213" y="1184528"/>
            <a:ext cx="842010" cy="842010"/>
            <a:chOff x="1331213" y="1184528"/>
            <a:chExt cx="842010" cy="842010"/>
          </a:xfrm>
        </p:grpSpPr>
        <p:sp>
          <p:nvSpPr>
            <p:cNvPr id="60" name="object 60"/>
            <p:cNvSpPr/>
            <p:nvPr/>
          </p:nvSpPr>
          <p:spPr>
            <a:xfrm>
              <a:off x="1340738" y="1194053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502" y="2767"/>
                  </a:lnTo>
                  <a:lnTo>
                    <a:pt x="317147" y="10863"/>
                  </a:lnTo>
                  <a:lnTo>
                    <a:pt x="272725" y="23980"/>
                  </a:lnTo>
                  <a:lnTo>
                    <a:pt x="230543" y="41810"/>
                  </a:lnTo>
                  <a:lnTo>
                    <a:pt x="190913" y="64043"/>
                  </a:lnTo>
                  <a:lnTo>
                    <a:pt x="154141" y="90373"/>
                  </a:lnTo>
                  <a:lnTo>
                    <a:pt x="120538" y="120491"/>
                  </a:lnTo>
                  <a:lnTo>
                    <a:pt x="90413" y="154088"/>
                  </a:lnTo>
                  <a:lnTo>
                    <a:pt x="64075" y="190856"/>
                  </a:lnTo>
                  <a:lnTo>
                    <a:pt x="41832" y="230488"/>
                  </a:lnTo>
                  <a:lnTo>
                    <a:pt x="23994" y="272674"/>
                  </a:lnTo>
                  <a:lnTo>
                    <a:pt x="10870" y="317107"/>
                  </a:lnTo>
                  <a:lnTo>
                    <a:pt x="2769" y="363478"/>
                  </a:lnTo>
                  <a:lnTo>
                    <a:pt x="0" y="411480"/>
                  </a:lnTo>
                  <a:lnTo>
                    <a:pt x="2769" y="459457"/>
                  </a:lnTo>
                  <a:lnTo>
                    <a:pt x="10870" y="505812"/>
                  </a:lnTo>
                  <a:lnTo>
                    <a:pt x="23994" y="550234"/>
                  </a:lnTo>
                  <a:lnTo>
                    <a:pt x="41832" y="592416"/>
                  </a:lnTo>
                  <a:lnTo>
                    <a:pt x="64075" y="632046"/>
                  </a:lnTo>
                  <a:lnTo>
                    <a:pt x="90413" y="668818"/>
                  </a:lnTo>
                  <a:lnTo>
                    <a:pt x="120538" y="702421"/>
                  </a:lnTo>
                  <a:lnTo>
                    <a:pt x="154141" y="732546"/>
                  </a:lnTo>
                  <a:lnTo>
                    <a:pt x="190913" y="758884"/>
                  </a:lnTo>
                  <a:lnTo>
                    <a:pt x="230543" y="781127"/>
                  </a:lnTo>
                  <a:lnTo>
                    <a:pt x="272725" y="798965"/>
                  </a:lnTo>
                  <a:lnTo>
                    <a:pt x="317147" y="812089"/>
                  </a:lnTo>
                  <a:lnTo>
                    <a:pt x="363502" y="820190"/>
                  </a:lnTo>
                  <a:lnTo>
                    <a:pt x="411480" y="822960"/>
                  </a:lnTo>
                  <a:lnTo>
                    <a:pt x="459457" y="820190"/>
                  </a:lnTo>
                  <a:lnTo>
                    <a:pt x="505812" y="812089"/>
                  </a:lnTo>
                  <a:lnTo>
                    <a:pt x="550234" y="798965"/>
                  </a:lnTo>
                  <a:lnTo>
                    <a:pt x="592416" y="781127"/>
                  </a:lnTo>
                  <a:lnTo>
                    <a:pt x="632046" y="758884"/>
                  </a:lnTo>
                  <a:lnTo>
                    <a:pt x="668818" y="732546"/>
                  </a:lnTo>
                  <a:lnTo>
                    <a:pt x="702421" y="702421"/>
                  </a:lnTo>
                  <a:lnTo>
                    <a:pt x="732546" y="668818"/>
                  </a:lnTo>
                  <a:lnTo>
                    <a:pt x="758884" y="632046"/>
                  </a:lnTo>
                  <a:lnTo>
                    <a:pt x="781127" y="592416"/>
                  </a:lnTo>
                  <a:lnTo>
                    <a:pt x="798965" y="550234"/>
                  </a:lnTo>
                  <a:lnTo>
                    <a:pt x="812089" y="505812"/>
                  </a:lnTo>
                  <a:lnTo>
                    <a:pt x="820190" y="459457"/>
                  </a:lnTo>
                  <a:lnTo>
                    <a:pt x="822960" y="411480"/>
                  </a:lnTo>
                  <a:lnTo>
                    <a:pt x="820190" y="363478"/>
                  </a:lnTo>
                  <a:lnTo>
                    <a:pt x="812089" y="317107"/>
                  </a:lnTo>
                  <a:lnTo>
                    <a:pt x="798965" y="272674"/>
                  </a:lnTo>
                  <a:lnTo>
                    <a:pt x="781127" y="230488"/>
                  </a:lnTo>
                  <a:lnTo>
                    <a:pt x="758884" y="190856"/>
                  </a:lnTo>
                  <a:lnTo>
                    <a:pt x="732546" y="154088"/>
                  </a:lnTo>
                  <a:lnTo>
                    <a:pt x="702421" y="120491"/>
                  </a:lnTo>
                  <a:lnTo>
                    <a:pt x="668818" y="90373"/>
                  </a:lnTo>
                  <a:lnTo>
                    <a:pt x="632046" y="64043"/>
                  </a:lnTo>
                  <a:lnTo>
                    <a:pt x="592416" y="41810"/>
                  </a:lnTo>
                  <a:lnTo>
                    <a:pt x="550234" y="23980"/>
                  </a:lnTo>
                  <a:lnTo>
                    <a:pt x="505812" y="10863"/>
                  </a:lnTo>
                  <a:lnTo>
                    <a:pt x="459457" y="2767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340738" y="1194053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80"/>
                  </a:moveTo>
                  <a:lnTo>
                    <a:pt x="2769" y="363478"/>
                  </a:lnTo>
                  <a:lnTo>
                    <a:pt x="10870" y="317107"/>
                  </a:lnTo>
                  <a:lnTo>
                    <a:pt x="23994" y="272674"/>
                  </a:lnTo>
                  <a:lnTo>
                    <a:pt x="41832" y="230488"/>
                  </a:lnTo>
                  <a:lnTo>
                    <a:pt x="64075" y="190856"/>
                  </a:lnTo>
                  <a:lnTo>
                    <a:pt x="90413" y="154088"/>
                  </a:lnTo>
                  <a:lnTo>
                    <a:pt x="120538" y="120491"/>
                  </a:lnTo>
                  <a:lnTo>
                    <a:pt x="154141" y="90373"/>
                  </a:lnTo>
                  <a:lnTo>
                    <a:pt x="190913" y="64043"/>
                  </a:lnTo>
                  <a:lnTo>
                    <a:pt x="230543" y="41810"/>
                  </a:lnTo>
                  <a:lnTo>
                    <a:pt x="272725" y="23980"/>
                  </a:lnTo>
                  <a:lnTo>
                    <a:pt x="317147" y="10863"/>
                  </a:lnTo>
                  <a:lnTo>
                    <a:pt x="363502" y="2767"/>
                  </a:lnTo>
                  <a:lnTo>
                    <a:pt x="411480" y="0"/>
                  </a:lnTo>
                  <a:lnTo>
                    <a:pt x="459457" y="2767"/>
                  </a:lnTo>
                  <a:lnTo>
                    <a:pt x="505812" y="10863"/>
                  </a:lnTo>
                  <a:lnTo>
                    <a:pt x="550234" y="23980"/>
                  </a:lnTo>
                  <a:lnTo>
                    <a:pt x="592416" y="41810"/>
                  </a:lnTo>
                  <a:lnTo>
                    <a:pt x="632046" y="64043"/>
                  </a:lnTo>
                  <a:lnTo>
                    <a:pt x="668818" y="90373"/>
                  </a:lnTo>
                  <a:lnTo>
                    <a:pt x="702421" y="120491"/>
                  </a:lnTo>
                  <a:lnTo>
                    <a:pt x="732546" y="154088"/>
                  </a:lnTo>
                  <a:lnTo>
                    <a:pt x="758884" y="190856"/>
                  </a:lnTo>
                  <a:lnTo>
                    <a:pt x="781127" y="230488"/>
                  </a:lnTo>
                  <a:lnTo>
                    <a:pt x="798965" y="272674"/>
                  </a:lnTo>
                  <a:lnTo>
                    <a:pt x="812089" y="317107"/>
                  </a:lnTo>
                  <a:lnTo>
                    <a:pt x="820190" y="363478"/>
                  </a:lnTo>
                  <a:lnTo>
                    <a:pt x="822960" y="411480"/>
                  </a:lnTo>
                  <a:lnTo>
                    <a:pt x="820190" y="459457"/>
                  </a:lnTo>
                  <a:lnTo>
                    <a:pt x="812089" y="505812"/>
                  </a:lnTo>
                  <a:lnTo>
                    <a:pt x="798965" y="550234"/>
                  </a:lnTo>
                  <a:lnTo>
                    <a:pt x="781127" y="592416"/>
                  </a:lnTo>
                  <a:lnTo>
                    <a:pt x="758884" y="632046"/>
                  </a:lnTo>
                  <a:lnTo>
                    <a:pt x="732546" y="668818"/>
                  </a:lnTo>
                  <a:lnTo>
                    <a:pt x="702421" y="702421"/>
                  </a:lnTo>
                  <a:lnTo>
                    <a:pt x="668818" y="732546"/>
                  </a:lnTo>
                  <a:lnTo>
                    <a:pt x="632046" y="758884"/>
                  </a:lnTo>
                  <a:lnTo>
                    <a:pt x="592416" y="781127"/>
                  </a:lnTo>
                  <a:lnTo>
                    <a:pt x="550234" y="798965"/>
                  </a:lnTo>
                  <a:lnTo>
                    <a:pt x="505812" y="812089"/>
                  </a:lnTo>
                  <a:lnTo>
                    <a:pt x="459457" y="820190"/>
                  </a:lnTo>
                  <a:lnTo>
                    <a:pt x="411480" y="822960"/>
                  </a:lnTo>
                  <a:lnTo>
                    <a:pt x="363502" y="820190"/>
                  </a:lnTo>
                  <a:lnTo>
                    <a:pt x="317147" y="812089"/>
                  </a:lnTo>
                  <a:lnTo>
                    <a:pt x="272725" y="798965"/>
                  </a:lnTo>
                  <a:lnTo>
                    <a:pt x="230543" y="781127"/>
                  </a:lnTo>
                  <a:lnTo>
                    <a:pt x="190913" y="758884"/>
                  </a:lnTo>
                  <a:lnTo>
                    <a:pt x="154141" y="732546"/>
                  </a:lnTo>
                  <a:lnTo>
                    <a:pt x="120538" y="702421"/>
                  </a:lnTo>
                  <a:lnTo>
                    <a:pt x="90413" y="668818"/>
                  </a:lnTo>
                  <a:lnTo>
                    <a:pt x="64075" y="632046"/>
                  </a:lnTo>
                  <a:lnTo>
                    <a:pt x="41832" y="592416"/>
                  </a:lnTo>
                  <a:lnTo>
                    <a:pt x="23994" y="550234"/>
                  </a:lnTo>
                  <a:lnTo>
                    <a:pt x="10870" y="505812"/>
                  </a:lnTo>
                  <a:lnTo>
                    <a:pt x="2769" y="459457"/>
                  </a:lnTo>
                  <a:lnTo>
                    <a:pt x="0" y="41148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513458" y="1524076"/>
            <a:ext cx="47752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Humphries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331213" y="2042160"/>
            <a:ext cx="842010" cy="842010"/>
            <a:chOff x="1331213" y="2042160"/>
            <a:chExt cx="842010" cy="842010"/>
          </a:xfrm>
        </p:grpSpPr>
        <p:sp>
          <p:nvSpPr>
            <p:cNvPr id="64" name="object 64"/>
            <p:cNvSpPr/>
            <p:nvPr/>
          </p:nvSpPr>
          <p:spPr>
            <a:xfrm>
              <a:off x="1340738" y="2051685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411480" y="0"/>
                  </a:moveTo>
                  <a:lnTo>
                    <a:pt x="363502" y="2769"/>
                  </a:lnTo>
                  <a:lnTo>
                    <a:pt x="317147" y="10870"/>
                  </a:lnTo>
                  <a:lnTo>
                    <a:pt x="272725" y="23994"/>
                  </a:lnTo>
                  <a:lnTo>
                    <a:pt x="230543" y="41832"/>
                  </a:lnTo>
                  <a:lnTo>
                    <a:pt x="190913" y="64075"/>
                  </a:lnTo>
                  <a:lnTo>
                    <a:pt x="154141" y="90413"/>
                  </a:lnTo>
                  <a:lnTo>
                    <a:pt x="120538" y="120538"/>
                  </a:lnTo>
                  <a:lnTo>
                    <a:pt x="90413" y="154141"/>
                  </a:lnTo>
                  <a:lnTo>
                    <a:pt x="64075" y="190913"/>
                  </a:lnTo>
                  <a:lnTo>
                    <a:pt x="41832" y="230543"/>
                  </a:lnTo>
                  <a:lnTo>
                    <a:pt x="23994" y="272725"/>
                  </a:lnTo>
                  <a:lnTo>
                    <a:pt x="10870" y="317147"/>
                  </a:lnTo>
                  <a:lnTo>
                    <a:pt x="2769" y="363502"/>
                  </a:lnTo>
                  <a:lnTo>
                    <a:pt x="0" y="411479"/>
                  </a:lnTo>
                  <a:lnTo>
                    <a:pt x="2769" y="459457"/>
                  </a:lnTo>
                  <a:lnTo>
                    <a:pt x="10870" y="505812"/>
                  </a:lnTo>
                  <a:lnTo>
                    <a:pt x="23994" y="550234"/>
                  </a:lnTo>
                  <a:lnTo>
                    <a:pt x="41832" y="592416"/>
                  </a:lnTo>
                  <a:lnTo>
                    <a:pt x="64075" y="632046"/>
                  </a:lnTo>
                  <a:lnTo>
                    <a:pt x="90413" y="668818"/>
                  </a:lnTo>
                  <a:lnTo>
                    <a:pt x="120538" y="702421"/>
                  </a:lnTo>
                  <a:lnTo>
                    <a:pt x="154141" y="732546"/>
                  </a:lnTo>
                  <a:lnTo>
                    <a:pt x="190913" y="758884"/>
                  </a:lnTo>
                  <a:lnTo>
                    <a:pt x="230543" y="781127"/>
                  </a:lnTo>
                  <a:lnTo>
                    <a:pt x="272725" y="798965"/>
                  </a:lnTo>
                  <a:lnTo>
                    <a:pt x="317147" y="812089"/>
                  </a:lnTo>
                  <a:lnTo>
                    <a:pt x="363502" y="820190"/>
                  </a:lnTo>
                  <a:lnTo>
                    <a:pt x="411480" y="822960"/>
                  </a:lnTo>
                  <a:lnTo>
                    <a:pt x="459457" y="820190"/>
                  </a:lnTo>
                  <a:lnTo>
                    <a:pt x="505812" y="812089"/>
                  </a:lnTo>
                  <a:lnTo>
                    <a:pt x="550234" y="798965"/>
                  </a:lnTo>
                  <a:lnTo>
                    <a:pt x="592416" y="781127"/>
                  </a:lnTo>
                  <a:lnTo>
                    <a:pt x="632046" y="758884"/>
                  </a:lnTo>
                  <a:lnTo>
                    <a:pt x="668818" y="732546"/>
                  </a:lnTo>
                  <a:lnTo>
                    <a:pt x="702421" y="702421"/>
                  </a:lnTo>
                  <a:lnTo>
                    <a:pt x="732546" y="668818"/>
                  </a:lnTo>
                  <a:lnTo>
                    <a:pt x="758884" y="632046"/>
                  </a:lnTo>
                  <a:lnTo>
                    <a:pt x="781127" y="592416"/>
                  </a:lnTo>
                  <a:lnTo>
                    <a:pt x="798965" y="550234"/>
                  </a:lnTo>
                  <a:lnTo>
                    <a:pt x="812089" y="505812"/>
                  </a:lnTo>
                  <a:lnTo>
                    <a:pt x="820190" y="459457"/>
                  </a:lnTo>
                  <a:lnTo>
                    <a:pt x="822960" y="411479"/>
                  </a:lnTo>
                  <a:lnTo>
                    <a:pt x="820190" y="363502"/>
                  </a:lnTo>
                  <a:lnTo>
                    <a:pt x="812089" y="317147"/>
                  </a:lnTo>
                  <a:lnTo>
                    <a:pt x="798965" y="272725"/>
                  </a:lnTo>
                  <a:lnTo>
                    <a:pt x="781127" y="230543"/>
                  </a:lnTo>
                  <a:lnTo>
                    <a:pt x="758884" y="190913"/>
                  </a:lnTo>
                  <a:lnTo>
                    <a:pt x="732546" y="154141"/>
                  </a:lnTo>
                  <a:lnTo>
                    <a:pt x="702421" y="120538"/>
                  </a:lnTo>
                  <a:lnTo>
                    <a:pt x="668818" y="90413"/>
                  </a:lnTo>
                  <a:lnTo>
                    <a:pt x="632046" y="64075"/>
                  </a:lnTo>
                  <a:lnTo>
                    <a:pt x="592416" y="41832"/>
                  </a:lnTo>
                  <a:lnTo>
                    <a:pt x="550234" y="23994"/>
                  </a:lnTo>
                  <a:lnTo>
                    <a:pt x="505812" y="10870"/>
                  </a:lnTo>
                  <a:lnTo>
                    <a:pt x="459457" y="2769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340738" y="2051685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60" h="822960">
                  <a:moveTo>
                    <a:pt x="0" y="411479"/>
                  </a:moveTo>
                  <a:lnTo>
                    <a:pt x="2769" y="363502"/>
                  </a:lnTo>
                  <a:lnTo>
                    <a:pt x="10870" y="317147"/>
                  </a:lnTo>
                  <a:lnTo>
                    <a:pt x="23994" y="272725"/>
                  </a:lnTo>
                  <a:lnTo>
                    <a:pt x="41832" y="230543"/>
                  </a:lnTo>
                  <a:lnTo>
                    <a:pt x="64075" y="190913"/>
                  </a:lnTo>
                  <a:lnTo>
                    <a:pt x="90413" y="154141"/>
                  </a:lnTo>
                  <a:lnTo>
                    <a:pt x="120538" y="120538"/>
                  </a:lnTo>
                  <a:lnTo>
                    <a:pt x="154141" y="90413"/>
                  </a:lnTo>
                  <a:lnTo>
                    <a:pt x="190913" y="64075"/>
                  </a:lnTo>
                  <a:lnTo>
                    <a:pt x="230543" y="41832"/>
                  </a:lnTo>
                  <a:lnTo>
                    <a:pt x="272725" y="23994"/>
                  </a:lnTo>
                  <a:lnTo>
                    <a:pt x="317147" y="10870"/>
                  </a:lnTo>
                  <a:lnTo>
                    <a:pt x="363502" y="2769"/>
                  </a:lnTo>
                  <a:lnTo>
                    <a:pt x="411480" y="0"/>
                  </a:lnTo>
                  <a:lnTo>
                    <a:pt x="459457" y="2769"/>
                  </a:lnTo>
                  <a:lnTo>
                    <a:pt x="505812" y="10870"/>
                  </a:lnTo>
                  <a:lnTo>
                    <a:pt x="550234" y="23994"/>
                  </a:lnTo>
                  <a:lnTo>
                    <a:pt x="592416" y="41832"/>
                  </a:lnTo>
                  <a:lnTo>
                    <a:pt x="632046" y="64075"/>
                  </a:lnTo>
                  <a:lnTo>
                    <a:pt x="668818" y="90413"/>
                  </a:lnTo>
                  <a:lnTo>
                    <a:pt x="702421" y="120538"/>
                  </a:lnTo>
                  <a:lnTo>
                    <a:pt x="732546" y="154141"/>
                  </a:lnTo>
                  <a:lnTo>
                    <a:pt x="758884" y="190913"/>
                  </a:lnTo>
                  <a:lnTo>
                    <a:pt x="781127" y="230543"/>
                  </a:lnTo>
                  <a:lnTo>
                    <a:pt x="798965" y="272725"/>
                  </a:lnTo>
                  <a:lnTo>
                    <a:pt x="812089" y="317147"/>
                  </a:lnTo>
                  <a:lnTo>
                    <a:pt x="820190" y="363502"/>
                  </a:lnTo>
                  <a:lnTo>
                    <a:pt x="822960" y="411479"/>
                  </a:lnTo>
                  <a:lnTo>
                    <a:pt x="820190" y="459457"/>
                  </a:lnTo>
                  <a:lnTo>
                    <a:pt x="812089" y="505812"/>
                  </a:lnTo>
                  <a:lnTo>
                    <a:pt x="798965" y="550234"/>
                  </a:lnTo>
                  <a:lnTo>
                    <a:pt x="781127" y="592416"/>
                  </a:lnTo>
                  <a:lnTo>
                    <a:pt x="758884" y="632046"/>
                  </a:lnTo>
                  <a:lnTo>
                    <a:pt x="732546" y="668818"/>
                  </a:lnTo>
                  <a:lnTo>
                    <a:pt x="702421" y="702421"/>
                  </a:lnTo>
                  <a:lnTo>
                    <a:pt x="668818" y="732546"/>
                  </a:lnTo>
                  <a:lnTo>
                    <a:pt x="632046" y="758884"/>
                  </a:lnTo>
                  <a:lnTo>
                    <a:pt x="592416" y="781127"/>
                  </a:lnTo>
                  <a:lnTo>
                    <a:pt x="550234" y="798965"/>
                  </a:lnTo>
                  <a:lnTo>
                    <a:pt x="505812" y="812089"/>
                  </a:lnTo>
                  <a:lnTo>
                    <a:pt x="459457" y="820190"/>
                  </a:lnTo>
                  <a:lnTo>
                    <a:pt x="411480" y="822960"/>
                  </a:lnTo>
                  <a:lnTo>
                    <a:pt x="363502" y="820190"/>
                  </a:lnTo>
                  <a:lnTo>
                    <a:pt x="317147" y="812089"/>
                  </a:lnTo>
                  <a:lnTo>
                    <a:pt x="272725" y="798965"/>
                  </a:lnTo>
                  <a:lnTo>
                    <a:pt x="230543" y="781127"/>
                  </a:lnTo>
                  <a:lnTo>
                    <a:pt x="190913" y="758884"/>
                  </a:lnTo>
                  <a:lnTo>
                    <a:pt x="154141" y="732546"/>
                  </a:lnTo>
                  <a:lnTo>
                    <a:pt x="120538" y="702421"/>
                  </a:lnTo>
                  <a:lnTo>
                    <a:pt x="90413" y="668818"/>
                  </a:lnTo>
                  <a:lnTo>
                    <a:pt x="64075" y="632046"/>
                  </a:lnTo>
                  <a:lnTo>
                    <a:pt x="41832" y="592416"/>
                  </a:lnTo>
                  <a:lnTo>
                    <a:pt x="23994" y="550234"/>
                  </a:lnTo>
                  <a:lnTo>
                    <a:pt x="10870" y="505812"/>
                  </a:lnTo>
                  <a:lnTo>
                    <a:pt x="2769" y="459457"/>
                  </a:lnTo>
                  <a:lnTo>
                    <a:pt x="0" y="411479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1504314" y="2382393"/>
            <a:ext cx="49784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Hutchinson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532650" y="2404973"/>
            <a:ext cx="4536440" cy="4208780"/>
            <a:chOff x="532650" y="2404973"/>
            <a:chExt cx="4536440" cy="4208780"/>
          </a:xfrm>
        </p:grpSpPr>
        <p:pic>
          <p:nvPicPr>
            <p:cNvPr id="68" name="object 6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3998" y="2404973"/>
              <a:ext cx="4064508" cy="420878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2650" y="3526777"/>
              <a:ext cx="1606042" cy="1199019"/>
            </a:xfrm>
            <a:prstGeom prst="rect">
              <a:avLst/>
            </a:prstGeom>
          </p:spPr>
        </p:pic>
      </p:grpSp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5363590" y="2511691"/>
          <a:ext cx="6569707" cy="788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4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Long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 MS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92100" marR="60960" indent="-229870">
                        <a:lnSpc>
                          <a:spcPct val="113799"/>
                        </a:lnSpc>
                      </a:pPr>
                      <a:r>
                        <a:rPr sz="1100">
                          <a:latin typeface="Calibri"/>
                          <a:cs typeface="Calibri"/>
                        </a:rPr>
                        <a:t>Accept</a:t>
                      </a:r>
                      <a:r>
                        <a:rPr sz="1100" spc="4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5">
                          <a:latin typeface="Calibri"/>
                          <a:cs typeface="Calibri"/>
                        </a:rPr>
                        <a:t>HS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students</a:t>
                      </a:r>
                      <a:r>
                        <a:rPr sz="11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from</a:t>
                      </a:r>
                      <a:r>
                        <a:rPr sz="1100">
                          <a:latin typeface="Calibri"/>
                          <a:cs typeface="Calibri"/>
                        </a:rPr>
                        <a:t> Slater</a:t>
                      </a:r>
                      <a:r>
                        <a:rPr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5">
                          <a:latin typeface="Calibri"/>
                          <a:cs typeface="Calibri"/>
                        </a:rPr>
                        <a:t>ES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zone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moving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South</a:t>
                      </a:r>
                      <a:r>
                        <a:rPr sz="11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Atlanta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Cluster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1000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601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883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100" spc="9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MS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9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775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226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South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Atlanta</a:t>
                      </a:r>
                      <a:r>
                        <a:rPr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HS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9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1625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930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1494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1" name="object 71"/>
          <p:cNvGraphicFramePr>
            <a:graphicFrameLocks noGrp="1"/>
          </p:cNvGraphicFramePr>
          <p:nvPr/>
        </p:nvGraphicFramePr>
        <p:xfrm>
          <a:off x="5360312" y="411828"/>
          <a:ext cx="6567168" cy="1959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4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School(s)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118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>
                          <a:latin typeface="Calibri"/>
                          <a:cs typeface="Calibri"/>
                        </a:rPr>
                        <a:t>Proposed</a:t>
                      </a:r>
                      <a:r>
                        <a:rPr sz="1100" b="1" spc="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>
                          <a:latin typeface="Calibri"/>
                          <a:cs typeface="Calibri"/>
                        </a:rPr>
                        <a:t>Action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60655" marR="133350" indent="-19685">
                        <a:lnSpc>
                          <a:spcPct val="113700"/>
                        </a:lnSpc>
                        <a:spcBef>
                          <a:spcPts val="605"/>
                        </a:spcBef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Resulting Capacity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100" b="1">
                          <a:latin typeface="Calibri"/>
                          <a:cs typeface="Calibri"/>
                        </a:rPr>
                        <a:t>2025-</a:t>
                      </a:r>
                      <a:r>
                        <a:rPr sz="1100" b="1" spc="-20">
                          <a:latin typeface="Calibri"/>
                          <a:cs typeface="Calibri"/>
                        </a:rPr>
                        <a:t>2026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Enrollment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b="1">
                          <a:latin typeface="Calibri"/>
                          <a:cs typeface="Calibri"/>
                        </a:rPr>
                        <a:t>2029-</a:t>
                      </a:r>
                      <a:r>
                        <a:rPr sz="1100" b="1" spc="-20">
                          <a:latin typeface="Calibri"/>
                          <a:cs typeface="Calibri"/>
                        </a:rPr>
                        <a:t>2030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14325" marR="211454" indent="-85725">
                        <a:lnSpc>
                          <a:spcPts val="1500"/>
                        </a:lnSpc>
                        <a:spcBef>
                          <a:spcPts val="15"/>
                        </a:spcBef>
                      </a:pPr>
                      <a:r>
                        <a:rPr sz="1100" b="1" spc="-10">
                          <a:latin typeface="Calibri"/>
                          <a:cs typeface="Calibri"/>
                        </a:rPr>
                        <a:t>Projected </a:t>
                      </a:r>
                      <a:r>
                        <a:rPr sz="1100" b="1">
                          <a:latin typeface="Calibri"/>
                          <a:cs typeface="Calibri"/>
                        </a:rPr>
                        <a:t>Live-</a:t>
                      </a:r>
                      <a:r>
                        <a:rPr sz="1100" b="1" spc="-25">
                          <a:latin typeface="Calibri"/>
                          <a:cs typeface="Calibri"/>
                        </a:rPr>
                        <a:t>In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Dobbs</a:t>
                      </a:r>
                      <a:r>
                        <a:rPr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marL="35560" marR="41275" indent="10160" algn="ctr">
                        <a:lnSpc>
                          <a:spcPct val="113700"/>
                        </a:lnSpc>
                        <a:spcBef>
                          <a:spcPts val="76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Repurpose</a:t>
                      </a:r>
                      <a:r>
                        <a:rPr sz="1100" spc="6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Cleveland</a:t>
                      </a:r>
                      <a:r>
                        <a:rPr sz="11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ES.</a:t>
                      </a:r>
                      <a:r>
                        <a:rPr sz="11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Elementary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boundary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realignment</a:t>
                      </a:r>
                      <a:r>
                        <a:rPr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within</a:t>
                      </a:r>
                      <a:r>
                        <a:rPr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the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 cluster.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34620" marR="129539" algn="ctr">
                        <a:lnSpc>
                          <a:spcPct val="113599"/>
                        </a:lnSpc>
                      </a:pPr>
                      <a:r>
                        <a:rPr sz="1100">
                          <a:latin typeface="Calibri"/>
                          <a:cs typeface="Calibri"/>
                        </a:rPr>
                        <a:t>Slater</a:t>
                      </a:r>
                      <a:r>
                        <a:rPr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5">
                          <a:latin typeface="Calibri"/>
                          <a:cs typeface="Calibri"/>
                        </a:rPr>
                        <a:t>ES</a:t>
                      </a:r>
                      <a:r>
                        <a:rPr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moves </a:t>
                      </a:r>
                      <a:r>
                        <a:rPr sz="1100" spc="-25">
                          <a:latin typeface="Calibri"/>
                          <a:cs typeface="Calibri"/>
                        </a:rPr>
                        <a:t>from</a:t>
                      </a:r>
                      <a:r>
                        <a:rPr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Carver to</a:t>
                      </a:r>
                      <a:r>
                        <a:rPr sz="1100" spc="-20">
                          <a:latin typeface="Calibri"/>
                          <a:cs typeface="Calibri"/>
                        </a:rPr>
                        <a:t> South </a:t>
                      </a:r>
                      <a:r>
                        <a:rPr sz="1100">
                          <a:latin typeface="Calibri"/>
                          <a:cs typeface="Calibri"/>
                        </a:rPr>
                        <a:t>Atlanta</a:t>
                      </a:r>
                      <a:r>
                        <a:rPr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>
                          <a:latin typeface="Calibri"/>
                          <a:cs typeface="Calibri"/>
                        </a:rPr>
                        <a:t>Cluster.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965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725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312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2175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Heritage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>
                          <a:latin typeface="Calibri"/>
                          <a:cs typeface="Calibri"/>
                        </a:rPr>
                        <a:t>Academy</a:t>
                      </a:r>
                      <a:r>
                        <a:rPr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65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675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332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Cleveland</a:t>
                      </a:r>
                      <a:r>
                        <a:rPr sz="1100" spc="8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65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Humphries</a:t>
                      </a:r>
                      <a:r>
                        <a:rPr sz="11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65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450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272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Hutchinson</a:t>
                      </a:r>
                      <a:r>
                        <a:rPr sz="1100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65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575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243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>
                          <a:latin typeface="Calibri"/>
                          <a:cs typeface="Calibri"/>
                        </a:rPr>
                        <a:t>Slater</a:t>
                      </a:r>
                      <a:r>
                        <a:rPr sz="11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30">
                          <a:latin typeface="Calibri"/>
                          <a:cs typeface="Calibri"/>
                        </a:rPr>
                        <a:t>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65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675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spc="-25">
                          <a:latin typeface="Calibri"/>
                          <a:cs typeface="Calibri"/>
                        </a:rPr>
                        <a:t>450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10">
                          <a:latin typeface="Calibri"/>
                          <a:cs typeface="Calibri"/>
                        </a:rPr>
                        <a:t>Total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3100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20">
                          <a:latin typeface="Calibri"/>
                          <a:cs typeface="Calibri"/>
                        </a:rPr>
                        <a:t>1833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01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752"/>
                </a:lnTo>
                <a:lnTo>
                  <a:pt x="11316144" y="586752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1" y="5807075"/>
            <a:ext cx="564767" cy="9143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1771" rIns="0" bIns="0" rtlCol="0">
            <a:spAutoFit/>
          </a:bodyPr>
          <a:lstStyle/>
          <a:p>
            <a:pPr marL="3464560">
              <a:lnSpc>
                <a:spcPct val="100000"/>
              </a:lnSpc>
              <a:spcBef>
                <a:spcPts val="100"/>
              </a:spcBef>
            </a:pPr>
            <a:r>
              <a:rPr spc="110"/>
              <a:t>Questions?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974" y="1599593"/>
            <a:ext cx="10515596" cy="435132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6939" y="6422580"/>
            <a:ext cx="775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0">
                <a:solidFill>
                  <a:srgbClr val="F5F5F5"/>
                </a:solidFill>
                <a:latin typeface="Lucida Sans Unicode"/>
                <a:cs typeface="Lucida Sans Unicode"/>
              </a:rPr>
              <a:t>10/3/2025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2817" y="6422580"/>
            <a:ext cx="211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>
                <a:solidFill>
                  <a:srgbClr val="F5F5F5"/>
                </a:solidFill>
                <a:latin typeface="Lucida Sans Unicode"/>
                <a:cs typeface="Lucida Sans Unicode"/>
              </a:rPr>
              <a:t>35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2359" y="5617464"/>
            <a:ext cx="564769" cy="91439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79092" y="3396996"/>
            <a:ext cx="9191625" cy="119380"/>
            <a:chOff x="1879092" y="3396996"/>
            <a:chExt cx="9191625" cy="1193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9092" y="3396996"/>
              <a:ext cx="9191243" cy="1188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05000" y="3429000"/>
              <a:ext cx="9079230" cy="0"/>
            </a:xfrm>
            <a:custGeom>
              <a:avLst/>
              <a:gdLst/>
              <a:ahLst/>
              <a:cxnLst/>
              <a:rect l="l" t="t" r="r" b="b"/>
              <a:pathLst>
                <a:path w="9079230">
                  <a:moveTo>
                    <a:pt x="0" y="0"/>
                  </a:moveTo>
                  <a:lnTo>
                    <a:pt x="9078683" y="0"/>
                  </a:lnTo>
                </a:path>
              </a:pathLst>
            </a:custGeom>
            <a:ln w="12700">
              <a:solidFill>
                <a:srgbClr val="D703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9740" y="3794759"/>
            <a:ext cx="4649203" cy="182879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63764" y="1329748"/>
            <a:ext cx="52641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>
                <a:solidFill>
                  <a:srgbClr val="F5F5F5"/>
                </a:solidFill>
              </a:rPr>
              <a:t>Thank</a:t>
            </a:r>
            <a:r>
              <a:rPr sz="9600" spc="-75">
                <a:solidFill>
                  <a:srgbClr val="F5F5F5"/>
                </a:solidFill>
              </a:rPr>
              <a:t> </a:t>
            </a:r>
            <a:r>
              <a:rPr sz="9600" spc="-30">
                <a:solidFill>
                  <a:srgbClr val="F5F5F5"/>
                </a:solidFill>
              </a:rPr>
              <a:t>you</a:t>
            </a:r>
            <a:endParaRPr sz="9600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01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752"/>
                  </a:lnTo>
                  <a:lnTo>
                    <a:pt x="11316144" y="586752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90961" y="5807075"/>
              <a:ext cx="564767" cy="9143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780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9050">
            <a:solidFill>
              <a:srgbClr val="5A00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7820" y="2256434"/>
            <a:ext cx="8580120" cy="70802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35"/>
              </a:spcBef>
            </a:pPr>
            <a:r>
              <a:rPr sz="4000" b="0">
                <a:solidFill>
                  <a:srgbClr val="F5F5F5"/>
                </a:solidFill>
                <a:latin typeface="Georgia"/>
                <a:cs typeface="Georgia"/>
              </a:rPr>
              <a:t>Discussion</a:t>
            </a:r>
            <a:r>
              <a:rPr sz="4000" b="0" spc="-16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4000" b="0" spc="-10">
                <a:solidFill>
                  <a:srgbClr val="F5F5F5"/>
                </a:solidFill>
                <a:latin typeface="Georgia"/>
                <a:cs typeface="Georgia"/>
              </a:rPr>
              <a:t>Items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82" y="6341722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5F5F5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5F5F5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5F5F5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54753" y="6013083"/>
            <a:ext cx="1282001" cy="5979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01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752"/>
                </a:lnTo>
                <a:lnTo>
                  <a:pt x="11316144" y="586752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1" y="5807075"/>
            <a:ext cx="564767" cy="9143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39" y="6422580"/>
            <a:ext cx="775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0">
                <a:solidFill>
                  <a:srgbClr val="F5F5F5"/>
                </a:solidFill>
                <a:latin typeface="Lucida Sans Unicode"/>
                <a:cs typeface="Lucida Sans Unicode"/>
              </a:rPr>
              <a:t>10/3/2025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52733" y="6422580"/>
            <a:ext cx="121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>
                <a:solidFill>
                  <a:srgbClr val="F5F5F5"/>
                </a:solidFill>
                <a:latin typeface="Lucida Sans Unicode"/>
                <a:cs typeface="Lucida Sans Unicode"/>
              </a:rPr>
              <a:t>5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245" y="-447"/>
            <a:ext cx="11841508" cy="80086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965"/>
              </a:spcBef>
            </a:pPr>
            <a:r>
              <a:rPr sz="4400" spc="60">
                <a:solidFill>
                  <a:srgbClr val="000000"/>
                </a:solidFill>
              </a:rPr>
              <a:t>GRADUATION</a:t>
            </a:r>
            <a:r>
              <a:rPr sz="4400" spc="-155">
                <a:solidFill>
                  <a:srgbClr val="000000"/>
                </a:solidFill>
              </a:rPr>
              <a:t> </a:t>
            </a:r>
            <a:r>
              <a:rPr sz="4400" spc="35">
                <a:solidFill>
                  <a:srgbClr val="000000"/>
                </a:solidFill>
              </a:rPr>
              <a:t>RATE</a:t>
            </a:r>
            <a:endParaRPr sz="4400"/>
          </a:p>
        </p:txBody>
      </p:sp>
      <p:grpSp>
        <p:nvGrpSpPr>
          <p:cNvPr id="7" name="object 7"/>
          <p:cNvGrpSpPr/>
          <p:nvPr/>
        </p:nvGrpSpPr>
        <p:grpSpPr>
          <a:xfrm>
            <a:off x="838200" y="571899"/>
            <a:ext cx="10681970" cy="6120765"/>
            <a:chOff x="838200" y="571899"/>
            <a:chExt cx="10681970" cy="612076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6513" y="571899"/>
              <a:ext cx="4213491" cy="61203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8200" y="1718779"/>
              <a:ext cx="10283825" cy="3324225"/>
            </a:xfrm>
            <a:custGeom>
              <a:avLst/>
              <a:gdLst/>
              <a:ahLst/>
              <a:cxnLst/>
              <a:rect l="l" t="t" r="r" b="b"/>
              <a:pathLst>
                <a:path w="10283825" h="3324225">
                  <a:moveTo>
                    <a:pt x="10283291" y="0"/>
                  </a:moveTo>
                  <a:lnTo>
                    <a:pt x="0" y="0"/>
                  </a:lnTo>
                  <a:lnTo>
                    <a:pt x="0" y="3323983"/>
                  </a:lnTo>
                  <a:lnTo>
                    <a:pt x="10283291" y="3323983"/>
                  </a:lnTo>
                  <a:lnTo>
                    <a:pt x="10283291" y="0"/>
                  </a:lnTo>
                  <a:close/>
                </a:path>
              </a:pathLst>
            </a:custGeom>
            <a:solidFill>
              <a:srgbClr val="F9E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70322" y="2184620"/>
            <a:ext cx="9618980" cy="139781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080" algn="ctr">
              <a:lnSpc>
                <a:spcPct val="100000"/>
              </a:lnSpc>
            </a:pPr>
            <a:endParaRPr lang="en-US" sz="3000">
              <a:solidFill>
                <a:srgbClr val="A92A91"/>
              </a:solidFill>
              <a:latin typeface="Arial Black"/>
            </a:endParaRPr>
          </a:p>
          <a:p>
            <a:pPr marL="12065" marR="5080" algn="ctr"/>
            <a:r>
              <a:rPr lang="en-US" sz="3000">
                <a:solidFill>
                  <a:srgbClr val="A92A91"/>
                </a:solidFill>
                <a:latin typeface="Arial Black"/>
              </a:rPr>
              <a:t>Cohort 2025- 86.5% (Actual)</a:t>
            </a:r>
            <a:endParaRPr lang="en-US"/>
          </a:p>
          <a:p>
            <a:pPr marL="12065" marR="5080" algn="ctr"/>
            <a:r>
              <a:rPr lang="en-US" sz="3000">
                <a:solidFill>
                  <a:srgbClr val="A92A91"/>
                </a:solidFill>
                <a:latin typeface="Arial Black"/>
              </a:rPr>
              <a:t>Cohort 2026- 90.5% (Goal)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3547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47625" y="0"/>
                </a:moveTo>
                <a:lnTo>
                  <a:pt x="0" y="0"/>
                </a:lnTo>
                <a:lnTo>
                  <a:pt x="0" y="6858000"/>
                </a:lnTo>
                <a:lnTo>
                  <a:pt x="47625" y="6858000"/>
                </a:lnTo>
                <a:lnTo>
                  <a:pt x="47625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2359" y="5617464"/>
            <a:ext cx="564769" cy="9143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65501" y="2235708"/>
            <a:ext cx="7860665" cy="2329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155"/>
              </a:lnSpc>
              <a:spcBef>
                <a:spcPts val="100"/>
              </a:spcBef>
            </a:pPr>
            <a:r>
              <a:rPr sz="5400" b="0" spc="-150">
                <a:solidFill>
                  <a:srgbClr val="F5F5F5"/>
                </a:solidFill>
                <a:latin typeface="Arial Black"/>
                <a:cs typeface="Arial Black"/>
              </a:rPr>
              <a:t>2025-</a:t>
            </a:r>
            <a:r>
              <a:rPr sz="5400" b="0" spc="-20">
                <a:solidFill>
                  <a:srgbClr val="F5F5F5"/>
                </a:solidFill>
                <a:latin typeface="Arial Black"/>
                <a:cs typeface="Arial Black"/>
              </a:rPr>
              <a:t>2030</a:t>
            </a:r>
            <a:endParaRPr sz="5400">
              <a:latin typeface="Arial Black"/>
              <a:cs typeface="Arial Black"/>
            </a:endParaRPr>
          </a:p>
          <a:p>
            <a:pPr marL="12700" marR="5080" algn="ctr">
              <a:lnSpc>
                <a:spcPts val="5830"/>
              </a:lnSpc>
              <a:spcBef>
                <a:spcPts val="409"/>
              </a:spcBef>
            </a:pPr>
            <a:r>
              <a:rPr sz="5400" b="0" spc="-120">
                <a:solidFill>
                  <a:srgbClr val="F5F5F5"/>
                </a:solidFill>
                <a:latin typeface="Arial Black"/>
                <a:cs typeface="Arial Black"/>
              </a:rPr>
              <a:t>School</a:t>
            </a:r>
            <a:r>
              <a:rPr sz="5400" b="0" spc="-305">
                <a:solidFill>
                  <a:srgbClr val="F5F5F5"/>
                </a:solidFill>
                <a:latin typeface="Arial Black"/>
                <a:cs typeface="Arial Black"/>
              </a:rPr>
              <a:t> </a:t>
            </a:r>
            <a:r>
              <a:rPr sz="5400" b="0" spc="-120">
                <a:solidFill>
                  <a:srgbClr val="F5F5F5"/>
                </a:solidFill>
                <a:latin typeface="Arial Black"/>
                <a:cs typeface="Arial Black"/>
              </a:rPr>
              <a:t>Strategic</a:t>
            </a:r>
            <a:r>
              <a:rPr sz="5400" b="0" spc="-315">
                <a:solidFill>
                  <a:srgbClr val="F5F5F5"/>
                </a:solidFill>
                <a:latin typeface="Arial Black"/>
                <a:cs typeface="Arial Black"/>
              </a:rPr>
              <a:t> </a:t>
            </a:r>
            <a:r>
              <a:rPr sz="5400" b="0" spc="-20">
                <a:solidFill>
                  <a:srgbClr val="F5F5F5"/>
                </a:solidFill>
                <a:latin typeface="Arial Black"/>
                <a:cs typeface="Arial Black"/>
              </a:rPr>
              <a:t>Plan </a:t>
            </a:r>
            <a:r>
              <a:rPr sz="5400" b="0" spc="-10">
                <a:solidFill>
                  <a:srgbClr val="F5F5F5"/>
                </a:solidFill>
                <a:latin typeface="Arial Black"/>
                <a:cs typeface="Arial Black"/>
              </a:rPr>
              <a:t>Development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6119114"/>
              <a:ext cx="11316335" cy="587375"/>
            </a:xfrm>
            <a:custGeom>
              <a:avLst/>
              <a:gdLst/>
              <a:ahLst/>
              <a:cxnLst/>
              <a:rect l="l" t="t" r="r" b="b"/>
              <a:pathLst>
                <a:path w="11316335" h="587375">
                  <a:moveTo>
                    <a:pt x="11316144" y="0"/>
                  </a:moveTo>
                  <a:lnTo>
                    <a:pt x="0" y="0"/>
                  </a:lnTo>
                  <a:lnTo>
                    <a:pt x="0" y="586803"/>
                  </a:lnTo>
                  <a:lnTo>
                    <a:pt x="11316144" y="586803"/>
                  </a:lnTo>
                  <a:lnTo>
                    <a:pt x="11316144" y="0"/>
                  </a:lnTo>
                  <a:close/>
                </a:path>
              </a:pathLst>
            </a:custGeom>
            <a:solidFill>
              <a:srgbClr val="D703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7" cy="68580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4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49" y="6858000"/>
                </a:lnTo>
                <a:lnTo>
                  <a:pt x="12191949" y="0"/>
                </a:lnTo>
                <a:close/>
              </a:path>
            </a:pathLst>
          </a:custGeom>
          <a:solidFill>
            <a:srgbClr val="000000">
              <a:alpha val="7764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1936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19050">
            <a:solidFill>
              <a:srgbClr val="5D5D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1889" y="1987740"/>
            <a:ext cx="11410315" cy="13239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9845" rIns="0" bIns="0" rtlCol="0">
            <a:spAutoFit/>
          </a:bodyPr>
          <a:lstStyle/>
          <a:p>
            <a:pPr marL="90805" marR="5547995">
              <a:lnSpc>
                <a:spcPct val="100000"/>
              </a:lnSpc>
              <a:spcBef>
                <a:spcPts val="235"/>
              </a:spcBef>
            </a:pP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Atlanta</a:t>
            </a:r>
            <a:r>
              <a:rPr sz="4000" b="0" spc="-1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Public</a:t>
            </a:r>
            <a:r>
              <a:rPr sz="4000" b="0" spc="-9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spc="-10">
                <a:solidFill>
                  <a:srgbClr val="FFFFFF"/>
                </a:solidFill>
                <a:latin typeface="Georgia"/>
                <a:cs typeface="Georgia"/>
              </a:rPr>
              <a:t>Schools </a:t>
            </a:r>
            <a:r>
              <a:rPr sz="4000" b="0" spc="-30">
                <a:solidFill>
                  <a:srgbClr val="FFFFFF"/>
                </a:solidFill>
                <a:latin typeface="Georgia"/>
                <a:cs typeface="Georgia"/>
              </a:rPr>
              <a:t>2025-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2030</a:t>
            </a:r>
            <a:r>
              <a:rPr sz="4000" b="0" spc="-5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>
                <a:solidFill>
                  <a:srgbClr val="FFFFFF"/>
                </a:solidFill>
                <a:latin typeface="Georgia"/>
                <a:cs typeface="Georgia"/>
              </a:rPr>
              <a:t>Strategic</a:t>
            </a:r>
            <a:r>
              <a:rPr sz="4000" b="0" spc="-9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000" b="0" spc="-2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17" y="6341701"/>
            <a:ext cx="376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District.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One</a:t>
            </a:r>
            <a:r>
              <a:rPr sz="1600" b="1" spc="-2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Goal.</a:t>
            </a:r>
            <a:r>
              <a:rPr sz="1600" b="1" spc="-3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>
                <a:solidFill>
                  <a:srgbClr val="FFFFFF"/>
                </a:solidFill>
                <a:latin typeface="Georgia"/>
                <a:cs typeface="Georgia"/>
              </a:rPr>
              <a:t>Every</a:t>
            </a:r>
            <a:r>
              <a:rPr sz="1600" b="1" spc="-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Georgia"/>
                <a:cs typeface="Georgia"/>
              </a:rPr>
              <a:t>Child.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4799" y="6208612"/>
            <a:ext cx="1400276" cy="5510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610"/>
              </a:spcBef>
            </a:pPr>
            <a:r>
              <a:rPr sz="6300" b="0">
                <a:solidFill>
                  <a:srgbClr val="E6E7E8"/>
                </a:solidFill>
                <a:latin typeface="Calibri"/>
                <a:cs typeface="Calibri"/>
              </a:rPr>
              <a:t>We</a:t>
            </a:r>
            <a:r>
              <a:rPr sz="6300" b="0" spc="-12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 b="0">
                <a:solidFill>
                  <a:srgbClr val="E6E7E8"/>
                </a:solidFill>
                <a:latin typeface="Calibri"/>
                <a:cs typeface="Calibri"/>
              </a:rPr>
              <a:t>are</a:t>
            </a:r>
            <a:r>
              <a:rPr sz="6300" b="0" spc="-12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 b="0" i="1">
                <a:solidFill>
                  <a:srgbClr val="E6E7E8"/>
                </a:solidFill>
                <a:latin typeface="Calibri"/>
                <a:cs typeface="Calibri"/>
              </a:rPr>
              <a:t>Atlanta’s</a:t>
            </a:r>
            <a:r>
              <a:rPr sz="6300" b="0" i="1" spc="-114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 b="0">
                <a:solidFill>
                  <a:srgbClr val="E6E7E8"/>
                </a:solidFill>
                <a:latin typeface="Calibri"/>
                <a:cs typeface="Calibri"/>
              </a:rPr>
              <a:t>Public</a:t>
            </a:r>
            <a:r>
              <a:rPr sz="6300" b="0" spc="-11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 b="0" spc="-10">
                <a:solidFill>
                  <a:srgbClr val="E6E7E8"/>
                </a:solidFill>
                <a:latin typeface="Calibri"/>
                <a:cs typeface="Calibri"/>
              </a:rPr>
              <a:t>School System</a:t>
            </a:r>
            <a:endParaRPr sz="6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08901" y="3559210"/>
            <a:ext cx="10166985" cy="307213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610"/>
              </a:spcBef>
            </a:pPr>
            <a:r>
              <a:rPr sz="6300">
                <a:solidFill>
                  <a:srgbClr val="E6E7E8"/>
                </a:solidFill>
                <a:latin typeface="Calibri"/>
                <a:cs typeface="Calibri"/>
              </a:rPr>
              <a:t>To</a:t>
            </a:r>
            <a:r>
              <a:rPr sz="6300" spc="-10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>
                <a:solidFill>
                  <a:srgbClr val="E6E7E8"/>
                </a:solidFill>
                <a:latin typeface="Calibri"/>
                <a:cs typeface="Calibri"/>
              </a:rPr>
              <a:t>educate</a:t>
            </a:r>
            <a:r>
              <a:rPr sz="6300" spc="-9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>
                <a:solidFill>
                  <a:srgbClr val="E6E7E8"/>
                </a:solidFill>
                <a:latin typeface="Calibri"/>
                <a:cs typeface="Calibri"/>
              </a:rPr>
              <a:t>and</a:t>
            </a:r>
            <a:r>
              <a:rPr sz="6300" spc="-10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 spc="-10">
                <a:solidFill>
                  <a:srgbClr val="E6E7E8"/>
                </a:solidFill>
                <a:latin typeface="Calibri"/>
                <a:cs typeface="Calibri"/>
              </a:rPr>
              <a:t>empower </a:t>
            </a:r>
            <a:r>
              <a:rPr sz="6300">
                <a:solidFill>
                  <a:srgbClr val="E6E7E8"/>
                </a:solidFill>
                <a:latin typeface="Calibri"/>
                <a:cs typeface="Calibri"/>
              </a:rPr>
              <a:t>Atlanta’s</a:t>
            </a:r>
            <a:r>
              <a:rPr sz="6300" spc="-13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>
                <a:solidFill>
                  <a:srgbClr val="E6E7E8"/>
                </a:solidFill>
                <a:latin typeface="Calibri"/>
                <a:cs typeface="Calibri"/>
              </a:rPr>
              <a:t>students</a:t>
            </a:r>
            <a:r>
              <a:rPr sz="6300" spc="-13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>
                <a:solidFill>
                  <a:srgbClr val="E6E7E8"/>
                </a:solidFill>
                <a:latin typeface="Calibri"/>
                <a:cs typeface="Calibri"/>
              </a:rPr>
              <a:t>to</a:t>
            </a:r>
            <a:r>
              <a:rPr sz="6300" spc="-135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>
                <a:solidFill>
                  <a:srgbClr val="E6E7E8"/>
                </a:solidFill>
                <a:latin typeface="Calibri"/>
                <a:cs typeface="Calibri"/>
              </a:rPr>
              <a:t>shape</a:t>
            </a:r>
            <a:r>
              <a:rPr sz="6300" spc="-130">
                <a:solidFill>
                  <a:srgbClr val="E6E7E8"/>
                </a:solidFill>
                <a:latin typeface="Calibri"/>
                <a:cs typeface="Calibri"/>
              </a:rPr>
              <a:t> </a:t>
            </a:r>
            <a:r>
              <a:rPr sz="6300" spc="-25">
                <a:solidFill>
                  <a:srgbClr val="E6E7E8"/>
                </a:solidFill>
                <a:latin typeface="Calibri"/>
                <a:cs typeface="Calibri"/>
              </a:rPr>
              <a:t>the </a:t>
            </a:r>
            <a:r>
              <a:rPr sz="6300" spc="-10">
                <a:solidFill>
                  <a:srgbClr val="E6E7E8"/>
                </a:solidFill>
                <a:latin typeface="Calibri"/>
                <a:cs typeface="Calibri"/>
              </a:rPr>
              <a:t>future</a:t>
            </a:r>
            <a:endParaRPr sz="6300">
              <a:latin typeface="Calibri"/>
              <a:cs typeface="Calibri"/>
            </a:endParaRPr>
          </a:p>
          <a:p>
            <a:pPr marR="207010" algn="r">
              <a:lnSpc>
                <a:spcPct val="100000"/>
              </a:lnSpc>
              <a:spcBef>
                <a:spcPts val="2890"/>
              </a:spcBef>
            </a:pPr>
            <a:r>
              <a:rPr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8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19114"/>
            <a:ext cx="11316335" cy="587375"/>
          </a:xfrm>
          <a:custGeom>
            <a:avLst/>
            <a:gdLst/>
            <a:ahLst/>
            <a:cxnLst/>
            <a:rect l="l" t="t" r="r" b="b"/>
            <a:pathLst>
              <a:path w="11316335" h="587375">
                <a:moveTo>
                  <a:pt x="11316144" y="0"/>
                </a:moveTo>
                <a:lnTo>
                  <a:pt x="0" y="0"/>
                </a:lnTo>
                <a:lnTo>
                  <a:pt x="0" y="586803"/>
                </a:lnTo>
                <a:lnTo>
                  <a:pt x="11316144" y="586803"/>
                </a:lnTo>
                <a:lnTo>
                  <a:pt x="11316144" y="0"/>
                </a:lnTo>
                <a:close/>
              </a:path>
            </a:pathLst>
          </a:custGeom>
          <a:solidFill>
            <a:srgbClr val="D7031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18163" y="5603035"/>
            <a:ext cx="725805" cy="1196975"/>
            <a:chOff x="11418163" y="5603035"/>
            <a:chExt cx="725805" cy="1196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8163" y="5603035"/>
              <a:ext cx="681189" cy="1102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9674" y="5609262"/>
              <a:ext cx="723899" cy="11906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73000" y="803628"/>
            <a:ext cx="4704715" cy="2927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5"/>
              </a:lnSpc>
              <a:spcBef>
                <a:spcPts val="100"/>
              </a:spcBef>
            </a:pP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Our</a:t>
            </a:r>
            <a:r>
              <a:rPr sz="1800" b="1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Strength</a:t>
            </a:r>
            <a:r>
              <a:rPr sz="1800" b="1" spc="-1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is</a:t>
            </a:r>
            <a:r>
              <a:rPr sz="1800" b="1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Our</a:t>
            </a:r>
            <a:r>
              <a:rPr sz="1800" b="1" spc="-2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">
                <a:solidFill>
                  <a:srgbClr val="C00000"/>
                </a:solidFill>
                <a:latin typeface="Arial"/>
                <a:cs typeface="Arial"/>
              </a:rPr>
              <a:t>Team</a:t>
            </a:r>
            <a:endParaRPr sz="1800">
              <a:latin typeface="Arial"/>
              <a:cs typeface="Arial"/>
            </a:endParaRPr>
          </a:p>
          <a:p>
            <a:pPr marL="12700" marR="132715">
              <a:lnSpc>
                <a:spcPts val="1440"/>
              </a:lnSpc>
              <a:spcBef>
                <a:spcPts val="220"/>
              </a:spcBef>
            </a:pPr>
            <a:r>
              <a:rPr sz="1500" b="1">
                <a:latin typeface="Arial"/>
                <a:cs typeface="Arial"/>
              </a:rPr>
              <a:t>Atlanta’s</a:t>
            </a:r>
            <a:r>
              <a:rPr sz="1500" b="1" spc="-2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students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will</a:t>
            </a:r>
            <a:r>
              <a:rPr sz="1500" b="1" spc="-8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have</a:t>
            </a:r>
            <a:r>
              <a:rPr sz="1500" b="1" spc="-1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effective</a:t>
            </a:r>
            <a:r>
              <a:rPr sz="1500" b="1" spc="-3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and</a:t>
            </a:r>
            <a:r>
              <a:rPr sz="1500" b="1" spc="-50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engaged </a:t>
            </a:r>
            <a:r>
              <a:rPr sz="1500" b="1">
                <a:latin typeface="Arial"/>
                <a:cs typeface="Arial"/>
              </a:rPr>
              <a:t>teachers,</a:t>
            </a:r>
            <a:r>
              <a:rPr sz="1500" b="1" spc="-5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leaders,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and</a:t>
            </a:r>
            <a:r>
              <a:rPr sz="1500" b="1" spc="-30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staff.</a:t>
            </a:r>
            <a:endParaRPr sz="1500">
              <a:latin typeface="Arial"/>
              <a:cs typeface="Arial"/>
            </a:endParaRPr>
          </a:p>
          <a:p>
            <a:pPr marL="469900" marR="272415" indent="-317500">
              <a:lnSpc>
                <a:spcPct val="80000"/>
              </a:lnSpc>
              <a:spcBef>
                <a:spcPts val="115"/>
              </a:spcBef>
              <a:buFont typeface="Segoe UI Symbol"/>
              <a:buChar char="➢"/>
              <a:tabLst>
                <a:tab pos="469900" algn="l"/>
              </a:tabLst>
            </a:pPr>
            <a:r>
              <a:rPr sz="1400">
                <a:latin typeface="Arial"/>
                <a:cs typeface="Arial"/>
              </a:rPr>
              <a:t>Increase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concentration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highly-</a:t>
            </a:r>
            <a:r>
              <a:rPr sz="1400">
                <a:latin typeface="Arial"/>
                <a:cs typeface="Arial"/>
              </a:rPr>
              <a:t>effective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teachers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leaders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32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Prioritize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engagement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retention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for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staff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56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Grow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promote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strong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teachers,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leaders,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staff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2035"/>
              </a:lnSpc>
              <a:spcBef>
                <a:spcPts val="1195"/>
              </a:spcBef>
            </a:pP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Our</a:t>
            </a:r>
            <a:r>
              <a:rPr sz="1800" b="1" spc="-4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Responsibility</a:t>
            </a:r>
            <a:r>
              <a:rPr sz="1800" b="1" spc="-4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Is</a:t>
            </a:r>
            <a:r>
              <a:rPr sz="1800" b="1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C00000"/>
                </a:solidFill>
                <a:latin typeface="Arial"/>
                <a:cs typeface="Arial"/>
              </a:rPr>
              <a:t>Shared</a:t>
            </a:r>
            <a:endParaRPr sz="1800">
              <a:latin typeface="Arial"/>
              <a:cs typeface="Arial"/>
            </a:endParaRPr>
          </a:p>
          <a:p>
            <a:pPr marL="12700" marR="342265">
              <a:lnSpc>
                <a:spcPct val="80000"/>
              </a:lnSpc>
              <a:spcBef>
                <a:spcPts val="229"/>
              </a:spcBef>
            </a:pPr>
            <a:r>
              <a:rPr sz="1500" b="1">
                <a:latin typeface="Arial"/>
                <a:cs typeface="Arial"/>
              </a:rPr>
              <a:t>Atlanta’s</a:t>
            </a:r>
            <a:r>
              <a:rPr sz="1500" b="1" spc="-3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students</a:t>
            </a:r>
            <a:r>
              <a:rPr sz="1500" b="1" spc="-4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will</a:t>
            </a:r>
            <a:r>
              <a:rPr sz="1500" b="1" spc="-8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have</a:t>
            </a:r>
            <a:r>
              <a:rPr sz="1500" b="1" spc="-1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supportive</a:t>
            </a:r>
            <a:r>
              <a:rPr sz="1500" b="1" spc="-25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families, </a:t>
            </a:r>
            <a:r>
              <a:rPr sz="1500" b="1">
                <a:latin typeface="Arial"/>
                <a:cs typeface="Arial"/>
              </a:rPr>
              <a:t>communities,</a:t>
            </a:r>
            <a:r>
              <a:rPr sz="1500" b="1" spc="-5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and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partners.</a:t>
            </a:r>
            <a:endParaRPr sz="1500">
              <a:latin typeface="Arial"/>
              <a:cs typeface="Arial"/>
            </a:endParaRPr>
          </a:p>
          <a:p>
            <a:pPr marL="469265" indent="-316865">
              <a:lnSpc>
                <a:spcPts val="132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Build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meaningful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partnerships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44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Expand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Atlanta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Partners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for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Education</a:t>
            </a:r>
            <a:r>
              <a:rPr sz="1400" spc="-7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(APFE)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impact</a:t>
            </a:r>
            <a:endParaRPr sz="1400">
              <a:latin typeface="Arial"/>
              <a:cs typeface="Arial"/>
            </a:endParaRPr>
          </a:p>
          <a:p>
            <a:pPr marL="469265" marR="314325" indent="-317500">
              <a:lnSpc>
                <a:spcPct val="80000"/>
              </a:lnSpc>
              <a:spcBef>
                <a:spcPts val="225"/>
              </a:spcBef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Increase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access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engagement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for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families</a:t>
            </a:r>
            <a:r>
              <a:rPr sz="1400" spc="-25">
                <a:latin typeface="Arial"/>
                <a:cs typeface="Arial"/>
              </a:rPr>
              <a:t> and </a:t>
            </a:r>
            <a:r>
              <a:rPr sz="1400" spc="-10">
                <a:latin typeface="Arial"/>
                <a:cs typeface="Arial"/>
              </a:rPr>
              <a:t>communities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000" y="3869916"/>
            <a:ext cx="4742815" cy="140081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724535">
              <a:lnSpc>
                <a:spcPct val="83300"/>
              </a:lnSpc>
              <a:spcBef>
                <a:spcPts val="459"/>
              </a:spcBef>
            </a:pP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Our</a:t>
            </a:r>
            <a:r>
              <a:rPr sz="1800" b="1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System</a:t>
            </a:r>
            <a:r>
              <a:rPr sz="1800" b="1" spc="-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Is</a:t>
            </a:r>
            <a:r>
              <a:rPr sz="1800" b="1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Efficient</a:t>
            </a:r>
            <a:r>
              <a:rPr sz="1800" b="1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C00000"/>
                </a:solidFill>
                <a:latin typeface="Arial"/>
                <a:cs typeface="Arial"/>
              </a:rPr>
              <a:t>&amp;</a:t>
            </a:r>
            <a:r>
              <a:rPr sz="1800" b="1" spc="-2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C00000"/>
                </a:solidFill>
                <a:latin typeface="Arial"/>
                <a:cs typeface="Arial"/>
              </a:rPr>
              <a:t>Effective </a:t>
            </a:r>
            <a:r>
              <a:rPr sz="1500" b="1">
                <a:latin typeface="Arial"/>
                <a:cs typeface="Arial"/>
              </a:rPr>
              <a:t>Atlanta’s</a:t>
            </a:r>
            <a:r>
              <a:rPr sz="1500" b="1" spc="-1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students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will</a:t>
            </a:r>
            <a:r>
              <a:rPr sz="1500" b="1" spc="-7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have</a:t>
            </a:r>
            <a:r>
              <a:rPr sz="1500" b="1" spc="-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the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schools</a:t>
            </a:r>
            <a:r>
              <a:rPr sz="1500" b="1" spc="-45">
                <a:latin typeface="Arial"/>
                <a:cs typeface="Arial"/>
              </a:rPr>
              <a:t> </a:t>
            </a:r>
            <a:r>
              <a:rPr sz="1500" b="1" spc="-25">
                <a:latin typeface="Arial"/>
                <a:cs typeface="Arial"/>
              </a:rPr>
              <a:t>and </a:t>
            </a:r>
            <a:r>
              <a:rPr sz="1500" b="1">
                <a:latin typeface="Arial"/>
                <a:cs typeface="Arial"/>
              </a:rPr>
              <a:t>resources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they</a:t>
            </a:r>
            <a:r>
              <a:rPr sz="1500" b="1" spc="-3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need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to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succeed.</a:t>
            </a:r>
            <a:endParaRPr sz="1500">
              <a:latin typeface="Arial"/>
              <a:cs typeface="Arial"/>
            </a:endParaRPr>
          </a:p>
          <a:p>
            <a:pPr marL="469265" marR="5080" indent="-317500">
              <a:lnSpc>
                <a:spcPct val="80000"/>
              </a:lnSpc>
              <a:spcBef>
                <a:spcPts val="100"/>
              </a:spcBef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Maximize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facility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usage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for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student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community </a:t>
            </a:r>
            <a:r>
              <a:rPr sz="1400" spc="-20">
                <a:latin typeface="Arial"/>
                <a:cs typeface="Arial"/>
              </a:rPr>
              <a:t>good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32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Leverage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data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drive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strategic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financial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investments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56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Implement</a:t>
            </a:r>
            <a:r>
              <a:rPr sz="1400" spc="-7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sustainability</a:t>
            </a:r>
            <a:r>
              <a:rPr sz="1400" spc="-7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initiatives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52108" y="6422567"/>
            <a:ext cx="121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>
                <a:solidFill>
                  <a:srgbClr val="FFFFFF"/>
                </a:solidFill>
                <a:latin typeface="Lucida Sans Unicode"/>
                <a:cs typeface="Lucida Sans Unicode"/>
              </a:rPr>
              <a:t>9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3725" y="283543"/>
            <a:ext cx="975931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>
                <a:solidFill>
                  <a:srgbClr val="666666"/>
                </a:solidFill>
                <a:latin typeface="Arial"/>
                <a:cs typeface="Arial"/>
              </a:rPr>
              <a:t>A</a:t>
            </a:r>
            <a:r>
              <a:rPr sz="2700" spc="-7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COMMUNITY</a:t>
            </a:r>
            <a:r>
              <a:rPr sz="2700" spc="-3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OF</a:t>
            </a:r>
            <a:r>
              <a:rPr sz="2700" spc="-55">
                <a:latin typeface="Arial"/>
                <a:cs typeface="Arial"/>
              </a:rPr>
              <a:t> </a:t>
            </a:r>
            <a:r>
              <a:rPr sz="2700">
                <a:latin typeface="Arial"/>
                <a:cs typeface="Arial"/>
              </a:rPr>
              <a:t>BELIEVERS</a:t>
            </a:r>
            <a:r>
              <a:rPr sz="2700" spc="-45">
                <a:latin typeface="Arial"/>
                <a:cs typeface="Arial"/>
              </a:rPr>
              <a:t> </a:t>
            </a:r>
            <a:r>
              <a:rPr sz="2700">
                <a:solidFill>
                  <a:srgbClr val="666666"/>
                </a:solidFill>
                <a:latin typeface="Arial"/>
                <a:cs typeface="Arial"/>
              </a:rPr>
              <a:t>GETTING</a:t>
            </a:r>
            <a:r>
              <a:rPr sz="2700" spc="-6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000000"/>
                </a:solidFill>
                <a:latin typeface="Arial"/>
                <a:cs typeface="Arial"/>
              </a:rPr>
              <a:t>BACK</a:t>
            </a:r>
            <a:r>
              <a:rPr sz="2700" spc="-4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2700" spc="-5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10">
                <a:solidFill>
                  <a:srgbClr val="000000"/>
                </a:solidFill>
                <a:latin typeface="Arial"/>
                <a:cs typeface="Arial"/>
              </a:rPr>
              <a:t>BASICS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77874" y="788403"/>
            <a:ext cx="6523990" cy="3281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5"/>
              </a:lnSpc>
              <a:spcBef>
                <a:spcPts val="100"/>
              </a:spcBef>
            </a:pPr>
            <a:r>
              <a:rPr sz="1800" b="1">
                <a:latin typeface="Arial"/>
                <a:cs typeface="Arial"/>
              </a:rPr>
              <a:t>We</a:t>
            </a:r>
            <a:r>
              <a:rPr sz="1800" b="1" spc="-6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Are</a:t>
            </a:r>
            <a:r>
              <a:rPr sz="1800" b="1" spc="-1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Strengthening</a:t>
            </a:r>
            <a:r>
              <a:rPr sz="1800" b="1" spc="-55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Our</a:t>
            </a:r>
            <a:r>
              <a:rPr sz="1800" b="1" spc="-65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Instructional</a:t>
            </a:r>
            <a:r>
              <a:rPr sz="1800" b="1" spc="-55">
                <a:latin typeface="Arial"/>
                <a:cs typeface="Arial"/>
              </a:rPr>
              <a:t> </a:t>
            </a:r>
            <a:r>
              <a:rPr sz="1800" b="1" spc="-20">
                <a:latin typeface="Arial"/>
                <a:cs typeface="Arial"/>
              </a:rPr>
              <a:t>Core</a:t>
            </a:r>
            <a:endParaRPr sz="1800">
              <a:latin typeface="Arial"/>
              <a:cs typeface="Arial"/>
            </a:endParaRPr>
          </a:p>
          <a:p>
            <a:pPr marL="12700" marR="457834">
              <a:lnSpc>
                <a:spcPct val="80000"/>
              </a:lnSpc>
              <a:spcBef>
                <a:spcPts val="229"/>
              </a:spcBef>
            </a:pPr>
            <a:r>
              <a:rPr sz="1500" b="1">
                <a:latin typeface="Arial"/>
                <a:cs typeface="Arial"/>
              </a:rPr>
              <a:t>Atlanta’s</a:t>
            </a:r>
            <a:r>
              <a:rPr sz="1500" b="1" spc="-1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students</a:t>
            </a:r>
            <a:r>
              <a:rPr sz="1500" b="1" spc="-3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will</a:t>
            </a:r>
            <a:r>
              <a:rPr sz="1500" b="1" spc="-7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have</a:t>
            </a:r>
            <a:r>
              <a:rPr sz="1500" b="1" spc="5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high-</a:t>
            </a:r>
            <a:r>
              <a:rPr sz="1500" b="1">
                <a:latin typeface="Arial"/>
                <a:cs typeface="Arial"/>
              </a:rPr>
              <a:t>quality</a:t>
            </a:r>
            <a:r>
              <a:rPr sz="1500" b="1" spc="-5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instruction,</a:t>
            </a:r>
            <a:r>
              <a:rPr sz="1500" b="1" spc="-6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materials,</a:t>
            </a:r>
            <a:r>
              <a:rPr sz="1500" b="1" spc="-55">
                <a:latin typeface="Arial"/>
                <a:cs typeface="Arial"/>
              </a:rPr>
              <a:t> </a:t>
            </a:r>
            <a:r>
              <a:rPr sz="1500" b="1" spc="-25">
                <a:latin typeface="Arial"/>
                <a:cs typeface="Arial"/>
              </a:rPr>
              <a:t>and </a:t>
            </a:r>
            <a:r>
              <a:rPr sz="1500" b="1">
                <a:latin typeface="Arial"/>
                <a:cs typeface="Arial"/>
              </a:rPr>
              <a:t>targeted</a:t>
            </a:r>
            <a:r>
              <a:rPr sz="1500" b="1" spc="-50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support.</a:t>
            </a:r>
            <a:endParaRPr sz="1500">
              <a:latin typeface="Arial"/>
              <a:cs typeface="Arial"/>
            </a:endParaRPr>
          </a:p>
          <a:p>
            <a:pPr marL="469900" marR="254000" indent="-317500">
              <a:lnSpc>
                <a:spcPct val="80000"/>
              </a:lnSpc>
              <a:spcBef>
                <a:spcPts val="105"/>
              </a:spcBef>
              <a:buFont typeface="Segoe UI Symbol"/>
              <a:buChar char="➢"/>
              <a:tabLst>
                <a:tab pos="469900" algn="l"/>
              </a:tabLst>
            </a:pPr>
            <a:r>
              <a:rPr sz="1400">
                <a:latin typeface="Arial"/>
                <a:cs typeface="Arial"/>
              </a:rPr>
              <a:t>Implement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high-</a:t>
            </a:r>
            <a:r>
              <a:rPr sz="1400">
                <a:latin typeface="Arial"/>
                <a:cs typeface="Arial"/>
              </a:rPr>
              <a:t>quality,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relevant,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engaging</a:t>
            </a:r>
            <a:r>
              <a:rPr sz="1400" spc="-7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instructional</a:t>
            </a:r>
            <a:r>
              <a:rPr sz="1400" spc="-7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materials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 spc="-25">
                <a:latin typeface="Arial"/>
                <a:cs typeface="Arial"/>
              </a:rPr>
              <a:t>and </a:t>
            </a:r>
            <a:r>
              <a:rPr sz="1400">
                <a:latin typeface="Arial"/>
                <a:cs typeface="Arial"/>
              </a:rPr>
              <a:t>professional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learning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all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core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content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areas</a:t>
            </a:r>
            <a:endParaRPr sz="1400">
              <a:latin typeface="Arial"/>
              <a:cs typeface="Arial"/>
            </a:endParaRPr>
          </a:p>
          <a:p>
            <a:pPr marL="469900" marR="360045" indent="-317500">
              <a:lnSpc>
                <a:spcPct val="80000"/>
              </a:lnSpc>
              <a:spcBef>
                <a:spcPts val="95"/>
              </a:spcBef>
              <a:buFont typeface="Segoe UI Symbol"/>
              <a:buChar char="➢"/>
              <a:tabLst>
                <a:tab pos="469900" algn="l"/>
              </a:tabLst>
            </a:pPr>
            <a:r>
              <a:rPr sz="1400">
                <a:latin typeface="Arial"/>
                <a:cs typeface="Arial"/>
              </a:rPr>
              <a:t>Target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resources</a:t>
            </a:r>
            <a:r>
              <a:rPr sz="1400" spc="-7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towards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subgroups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(eg.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exceptional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education,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English </a:t>
            </a:r>
            <a:r>
              <a:rPr sz="1400">
                <a:latin typeface="Arial"/>
                <a:cs typeface="Arial"/>
              </a:rPr>
              <a:t>learners,</a:t>
            </a:r>
            <a:r>
              <a:rPr sz="1400" spc="1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economically-disadvantaged)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450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Accelerate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early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learning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2035"/>
              </a:lnSpc>
              <a:spcBef>
                <a:spcPts val="1290"/>
              </a:spcBef>
            </a:pPr>
            <a:r>
              <a:rPr sz="1800" b="1">
                <a:latin typeface="Arial"/>
                <a:cs typeface="Arial"/>
              </a:rPr>
              <a:t>We</a:t>
            </a:r>
            <a:r>
              <a:rPr sz="1800" b="1" spc="-4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Are</a:t>
            </a:r>
            <a:r>
              <a:rPr sz="1800" b="1" spc="1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Caring</a:t>
            </a:r>
            <a:r>
              <a:rPr sz="1800" b="1" spc="-3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For</a:t>
            </a:r>
            <a:r>
              <a:rPr sz="1800" b="1" spc="-45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Every</a:t>
            </a:r>
            <a:r>
              <a:rPr sz="1800" b="1" spc="-5">
                <a:latin typeface="Arial"/>
                <a:cs typeface="Arial"/>
              </a:rPr>
              <a:t> </a:t>
            </a:r>
            <a:r>
              <a:rPr sz="1800" b="1" spc="-10">
                <a:latin typeface="Arial"/>
                <a:cs typeface="Arial"/>
              </a:rPr>
              <a:t>Child</a:t>
            </a:r>
            <a:endParaRPr sz="1800">
              <a:latin typeface="Arial"/>
              <a:cs typeface="Arial"/>
            </a:endParaRPr>
          </a:p>
          <a:p>
            <a:pPr marL="12700" marR="368935">
              <a:lnSpc>
                <a:spcPct val="80000"/>
              </a:lnSpc>
              <a:spcBef>
                <a:spcPts val="235"/>
              </a:spcBef>
            </a:pPr>
            <a:r>
              <a:rPr sz="1500" b="1">
                <a:latin typeface="Arial"/>
                <a:cs typeface="Arial"/>
              </a:rPr>
              <a:t>Atlanta’s</a:t>
            </a:r>
            <a:r>
              <a:rPr sz="1500" b="1" spc="-2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students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will</a:t>
            </a:r>
            <a:r>
              <a:rPr sz="1500" b="1" spc="-7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have</a:t>
            </a:r>
            <a:r>
              <a:rPr sz="1500" b="1" spc="-1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trusted,</a:t>
            </a:r>
            <a:r>
              <a:rPr sz="1500" b="1" spc="-5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supportive</a:t>
            </a:r>
            <a:r>
              <a:rPr sz="1500" b="1" spc="-2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adults</a:t>
            </a:r>
            <a:r>
              <a:rPr sz="1500" b="1" spc="-4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meeting</a:t>
            </a:r>
            <a:r>
              <a:rPr sz="1500" b="1" spc="-60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their </a:t>
            </a:r>
            <a:r>
              <a:rPr sz="1500" b="1">
                <a:latin typeface="Arial"/>
                <a:cs typeface="Arial"/>
              </a:rPr>
              <a:t>unique</a:t>
            </a:r>
            <a:r>
              <a:rPr sz="1500" b="1" spc="-25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needs.</a:t>
            </a:r>
            <a:endParaRPr sz="1500">
              <a:latin typeface="Arial"/>
              <a:cs typeface="Arial"/>
            </a:endParaRPr>
          </a:p>
          <a:p>
            <a:pPr marL="469900" marR="348615" indent="-317500">
              <a:lnSpc>
                <a:spcPct val="80000"/>
              </a:lnSpc>
              <a:spcBef>
                <a:spcPts val="100"/>
              </a:spcBef>
              <a:buFont typeface="Segoe UI Symbol"/>
              <a:buChar char="➢"/>
              <a:tabLst>
                <a:tab pos="469900" algn="l"/>
              </a:tabLst>
            </a:pPr>
            <a:r>
              <a:rPr sz="1400">
                <a:latin typeface="Arial"/>
                <a:cs typeface="Arial"/>
              </a:rPr>
              <a:t>Expand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strategies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that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reduce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chronic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absenteeism</a:t>
            </a:r>
            <a:r>
              <a:rPr sz="1400" spc="-7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disproportionate discipline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32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Implement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systematic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culture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climate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strategies</a:t>
            </a:r>
            <a:endParaRPr sz="1400">
              <a:latin typeface="Arial"/>
              <a:cs typeface="Arial"/>
            </a:endParaRPr>
          </a:p>
          <a:p>
            <a:pPr marL="469900" marR="5080" indent="-317500">
              <a:lnSpc>
                <a:spcPct val="80000"/>
              </a:lnSpc>
              <a:spcBef>
                <a:spcPts val="220"/>
              </a:spcBef>
              <a:buFont typeface="Segoe UI Symbol"/>
              <a:buChar char="➢"/>
              <a:tabLst>
                <a:tab pos="469900" algn="l"/>
              </a:tabLst>
            </a:pPr>
            <a:r>
              <a:rPr sz="1400">
                <a:latin typeface="Arial"/>
                <a:cs typeface="Arial"/>
              </a:rPr>
              <a:t>Increase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student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access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trusted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2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reliable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adults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(eg.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mentors,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coaches, counselors)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77874" y="4208259"/>
            <a:ext cx="662940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5"/>
              </a:lnSpc>
              <a:spcBef>
                <a:spcPts val="100"/>
              </a:spcBef>
            </a:pPr>
            <a:r>
              <a:rPr sz="1800" b="1">
                <a:latin typeface="Arial"/>
                <a:cs typeface="Arial"/>
              </a:rPr>
              <a:t>We</a:t>
            </a:r>
            <a:r>
              <a:rPr sz="1800" b="1" spc="-5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Are</a:t>
            </a:r>
            <a:r>
              <a:rPr sz="1800" b="1" spc="-5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Sparking</a:t>
            </a:r>
            <a:r>
              <a:rPr sz="1800" b="1" spc="-4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Student</a:t>
            </a:r>
            <a:r>
              <a:rPr sz="1800" b="1" spc="-50">
                <a:latin typeface="Arial"/>
                <a:cs typeface="Arial"/>
              </a:rPr>
              <a:t> </a:t>
            </a:r>
            <a:r>
              <a:rPr sz="1800" b="1" spc="-10">
                <a:latin typeface="Arial"/>
                <a:cs typeface="Arial"/>
              </a:rPr>
              <a:t>Curiosity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440"/>
              </a:lnSpc>
              <a:spcBef>
                <a:spcPts val="220"/>
              </a:spcBef>
            </a:pPr>
            <a:r>
              <a:rPr sz="1500" b="1">
                <a:latin typeface="Arial"/>
                <a:cs typeface="Arial"/>
              </a:rPr>
              <a:t>Atlanta’s</a:t>
            </a:r>
            <a:r>
              <a:rPr sz="1500" b="1" spc="-1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students</a:t>
            </a:r>
            <a:r>
              <a:rPr sz="1500" b="1" spc="-3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will</a:t>
            </a:r>
            <a:r>
              <a:rPr sz="1500" b="1" spc="-6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have</a:t>
            </a:r>
            <a:r>
              <a:rPr sz="1500" b="1" spc="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access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to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explore</a:t>
            </a:r>
            <a:r>
              <a:rPr sz="1500" b="1" spc="-4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and</a:t>
            </a:r>
            <a:r>
              <a:rPr sz="1500" b="1" spc="-25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expand</a:t>
            </a:r>
            <a:r>
              <a:rPr sz="1500" b="1" spc="-50">
                <a:latin typeface="Arial"/>
                <a:cs typeface="Arial"/>
              </a:rPr>
              <a:t> </a:t>
            </a:r>
            <a:r>
              <a:rPr sz="1500" b="1">
                <a:latin typeface="Arial"/>
                <a:cs typeface="Arial"/>
              </a:rPr>
              <a:t>their</a:t>
            </a:r>
            <a:r>
              <a:rPr sz="1500" b="1" spc="-30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passions </a:t>
            </a:r>
            <a:r>
              <a:rPr sz="1500" b="1">
                <a:latin typeface="Arial"/>
                <a:cs typeface="Arial"/>
              </a:rPr>
              <a:t>and</a:t>
            </a:r>
            <a:r>
              <a:rPr sz="1500" b="1" spc="-15">
                <a:latin typeface="Arial"/>
                <a:cs typeface="Arial"/>
              </a:rPr>
              <a:t> </a:t>
            </a:r>
            <a:r>
              <a:rPr sz="1500" b="1" spc="-10">
                <a:latin typeface="Arial"/>
                <a:cs typeface="Arial"/>
              </a:rPr>
              <a:t>interests.</a:t>
            </a:r>
            <a:endParaRPr sz="1500">
              <a:latin typeface="Arial"/>
              <a:cs typeface="Arial"/>
            </a:endParaRPr>
          </a:p>
          <a:p>
            <a:pPr marL="469265" indent="-316865">
              <a:lnSpc>
                <a:spcPts val="1335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Promote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robust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arts,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athletics,</a:t>
            </a:r>
            <a:r>
              <a:rPr sz="1400" spc="-6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world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language,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enrichment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offerings</a:t>
            </a:r>
            <a:endParaRPr sz="1400">
              <a:latin typeface="Arial"/>
              <a:cs typeface="Arial"/>
            </a:endParaRPr>
          </a:p>
          <a:p>
            <a:pPr marL="469900" marR="377190" indent="-317500">
              <a:lnSpc>
                <a:spcPct val="80000"/>
              </a:lnSpc>
              <a:spcBef>
                <a:spcPts val="215"/>
              </a:spcBef>
              <a:buFont typeface="Segoe UI Symbol"/>
              <a:buChar char="➢"/>
              <a:tabLst>
                <a:tab pos="469900" algn="l"/>
              </a:tabLst>
            </a:pPr>
            <a:r>
              <a:rPr sz="1400">
                <a:latin typeface="Arial"/>
                <a:cs typeface="Arial"/>
              </a:rPr>
              <a:t>Expand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access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to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high-</a:t>
            </a:r>
            <a:r>
              <a:rPr sz="1400">
                <a:latin typeface="Arial"/>
                <a:cs typeface="Arial"/>
              </a:rPr>
              <a:t>interest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2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workforce-</a:t>
            </a:r>
            <a:r>
              <a:rPr sz="1400">
                <a:latin typeface="Arial"/>
                <a:cs typeface="Arial"/>
              </a:rPr>
              <a:t>ready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offerings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(e.g.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career </a:t>
            </a:r>
            <a:r>
              <a:rPr sz="1400">
                <a:latin typeface="Arial"/>
                <a:cs typeface="Arial"/>
              </a:rPr>
              <a:t>programs</a:t>
            </a:r>
            <a:r>
              <a:rPr sz="1400" spc="-7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5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pathways,</a:t>
            </a:r>
            <a:r>
              <a:rPr sz="1400" spc="-4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advanced</a:t>
            </a:r>
            <a:r>
              <a:rPr sz="1400" spc="-55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coursework)</a:t>
            </a:r>
            <a:endParaRPr sz="1400">
              <a:latin typeface="Arial"/>
              <a:cs typeface="Arial"/>
            </a:endParaRPr>
          </a:p>
          <a:p>
            <a:pPr marL="469265" indent="-316865">
              <a:lnSpc>
                <a:spcPts val="1450"/>
              </a:lnSpc>
              <a:buFont typeface="Segoe UI Symbol"/>
              <a:buChar char="➢"/>
              <a:tabLst>
                <a:tab pos="469265" algn="l"/>
              </a:tabLst>
            </a:pPr>
            <a:r>
              <a:rPr sz="1400">
                <a:latin typeface="Arial"/>
                <a:cs typeface="Arial"/>
              </a:rPr>
              <a:t>Explore</a:t>
            </a:r>
            <a:r>
              <a:rPr sz="1400" spc="-3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specialized</a:t>
            </a:r>
            <a:r>
              <a:rPr sz="1400" spc="-7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and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innovative</a:t>
            </a:r>
            <a:r>
              <a:rPr sz="1400" spc="-1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school</a:t>
            </a:r>
            <a:r>
              <a:rPr sz="1400" spc="-6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models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(eg.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School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of</a:t>
            </a:r>
            <a:r>
              <a:rPr sz="1400" spc="-35">
                <a:latin typeface="Arial"/>
                <a:cs typeface="Arial"/>
              </a:rPr>
              <a:t> </a:t>
            </a:r>
            <a:r>
              <a:rPr sz="1400">
                <a:latin typeface="Arial"/>
                <a:cs typeface="Arial"/>
              </a:rPr>
              <a:t>the</a:t>
            </a:r>
            <a:r>
              <a:rPr sz="1400" spc="-40">
                <a:latin typeface="Arial"/>
                <a:cs typeface="Arial"/>
              </a:rPr>
              <a:t> </a:t>
            </a:r>
            <a:r>
              <a:rPr sz="1400" spc="-10">
                <a:latin typeface="Arial"/>
                <a:cs typeface="Arial"/>
              </a:rPr>
              <a:t>Arts)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6512" y="571899"/>
            <a:ext cx="4213491" cy="61203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818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3018</Words>
  <Application>Microsoft Office PowerPoint</Application>
  <PresentationFormat>Widescreen</PresentationFormat>
  <Paragraphs>506</Paragraphs>
  <Slides>37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Abadi</vt:lpstr>
      <vt:lpstr>Aptos</vt:lpstr>
      <vt:lpstr>Arial</vt:lpstr>
      <vt:lpstr>Arial Black</vt:lpstr>
      <vt:lpstr>Calibri</vt:lpstr>
      <vt:lpstr>Georgia</vt:lpstr>
      <vt:lpstr>Lucida Sans Unicode</vt:lpstr>
      <vt:lpstr>Palatino Linotype</vt:lpstr>
      <vt:lpstr>Segoe UI</vt:lpstr>
      <vt:lpstr>Segoe UI Symbol</vt:lpstr>
      <vt:lpstr>Times New Roman</vt:lpstr>
      <vt:lpstr>Trebuchet MS</vt:lpstr>
      <vt:lpstr>Office Theme</vt:lpstr>
      <vt:lpstr>2_Office Theme</vt:lpstr>
      <vt:lpstr>PowerPoint Presentation</vt:lpstr>
      <vt:lpstr>Agenda</vt:lpstr>
      <vt:lpstr>Action Items</vt:lpstr>
      <vt:lpstr>Discussion Items</vt:lpstr>
      <vt:lpstr>GRADUATION RATE</vt:lpstr>
      <vt:lpstr>2025-2030 School Strategic Plan Development</vt:lpstr>
      <vt:lpstr>Atlanta Public Schools 2025-2030 Strategic Plan</vt:lpstr>
      <vt:lpstr>We are Atlanta’s Public School System</vt:lpstr>
      <vt:lpstr>A COMMUNITY OF BELIEVERS GETTING BACK TO BASICS</vt:lpstr>
      <vt:lpstr>Goals and Key Performance Indicators</vt:lpstr>
      <vt:lpstr>GO Team School Strategic Plan Development</vt:lpstr>
      <vt:lpstr>Mission Vision</vt:lpstr>
      <vt:lpstr>GO Team Focus (Governance)</vt:lpstr>
      <vt:lpstr>School Strategic Planning Overview</vt:lpstr>
      <vt:lpstr>Three Key Resources to Review</vt:lpstr>
      <vt:lpstr>Today’s Focus:</vt:lpstr>
      <vt:lpstr>1. Review Data</vt:lpstr>
      <vt:lpstr>PowerPoint Presentation</vt:lpstr>
      <vt:lpstr>2. Align Mission/Vision/Purpose</vt:lpstr>
      <vt:lpstr>We are Atlanta’s Public School System</vt:lpstr>
      <vt:lpstr>PowerPoint Presentation</vt:lpstr>
      <vt:lpstr>Mission and Vision Alignment:</vt:lpstr>
      <vt:lpstr>Proposed Updates to School Mission and Vision:</vt:lpstr>
      <vt:lpstr>3. Confirm 2030 Goals</vt:lpstr>
      <vt:lpstr>PowerPoint Presentation</vt:lpstr>
      <vt:lpstr>Guiding Question: After reviewing our current Strategic Plan and school KPIs, are there any additional goals we would like to include with our 2030 CIP Goals for the 2025-2030 Strategic Plan? (No more than 1-2 additional goals)</vt:lpstr>
      <vt:lpstr>PowerPoint Presentation</vt:lpstr>
      <vt:lpstr>Questions?</vt:lpstr>
      <vt:lpstr>Principal’s Report</vt:lpstr>
      <vt:lpstr>SCHOOL UPDATES</vt:lpstr>
      <vt:lpstr>SCHOOL UPDATES</vt:lpstr>
      <vt:lpstr>APS Forward 2040: Reshaping the Future of Education</vt:lpstr>
      <vt:lpstr>Carver HS – Primary Scenario ESPLOST DEPENDENT Re-Imagine Carver High School – District-wide School of the Arts (6-12) &amp; Early College HS (9-12)</vt:lpstr>
      <vt:lpstr>South Atlanta – Primary Scenario</vt:lpstr>
      <vt:lpstr>South Atlanta – Secondary Scenario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Diane Jacobi</dc:creator>
  <cp:lastModifiedBy>Woodall, Gregory</cp:lastModifiedBy>
  <cp:revision>2</cp:revision>
  <dcterms:created xsi:type="dcterms:W3CDTF">2025-10-14T13:56:00Z</dcterms:created>
  <dcterms:modified xsi:type="dcterms:W3CDTF">2025-11-06T12:52:04Z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0x0101007A977F1402712049B4BB4CDB1A03C7C8</vt:lpwstr>
  </property>
  <property fmtid="{D5CDD505-2E9C-101B-9397-08002B2CF9AE}" pid="3" name="Created">
    <vt:filetime>2025-10-03T00:00:00Z</vt:filetime>
  </property>
  <property fmtid="{D5CDD505-2E9C-101B-9397-08002B2CF9AE}" pid="4" name="Creator">
    <vt:lpwstr>Acrobat PDFMaker 25 for PowerPoint</vt:lpwstr>
  </property>
  <property fmtid="{D5CDD505-2E9C-101B-9397-08002B2CF9AE}" pid="5" name="LastSaved">
    <vt:filetime>2025-10-14T00:00:00Z</vt:filetime>
  </property>
  <property fmtid="{D5CDD505-2E9C-101B-9397-08002B2CF9AE}" pid="6" name="Producer">
    <vt:lpwstr>Adobe PDF Library 25.1.8</vt:lpwstr>
  </property>
</Properties>
</file>